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7"/>
  </p:notesMasterIdLst>
  <p:handoutMasterIdLst>
    <p:handoutMasterId r:id="rId8"/>
  </p:handoutMasterIdLst>
  <p:sldIdLst>
    <p:sldId id="541" r:id="rId2"/>
    <p:sldId id="542" r:id="rId3"/>
    <p:sldId id="543" r:id="rId4"/>
    <p:sldId id="544" r:id="rId5"/>
    <p:sldId id="545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FDB43"/>
    <a:srgbClr val="C7C1D7"/>
    <a:srgbClr val="ACA1C3"/>
    <a:srgbClr val="FFCC99"/>
    <a:srgbClr val="FFCC66"/>
    <a:srgbClr val="FFCC00"/>
    <a:srgbClr val="404040"/>
    <a:srgbClr val="3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2950" autoAdjust="0"/>
  </p:normalViewPr>
  <p:slideViewPr>
    <p:cSldViewPr snapToGrid="0" showGuides="1">
      <p:cViewPr varScale="1">
        <p:scale>
          <a:sx n="65" d="100"/>
          <a:sy n="65" d="100"/>
        </p:scale>
        <p:origin x="-1536" y="-108"/>
      </p:cViewPr>
      <p:guideLst>
        <p:guide orient="horz" pos="259"/>
        <p:guide orient="horz" pos="3411"/>
        <p:guide orient="horz" pos="780"/>
        <p:guide pos="2880"/>
        <p:guide pos="142"/>
        <p:guide pos="56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34" y="-90"/>
      </p:cViewPr>
      <p:guideLst>
        <p:guide orient="horz" pos="2909"/>
        <p:guide pos="218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D39F0-CCEC-43CD-95E5-116F04FE99DC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2010 Extreme Networks,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127A-4007-4FB2-A101-344D30FDD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8263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42EFA1-76E3-4395-938C-C87C6A6E4158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2010 Extreme Networks, Inc. All rights reserved.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D1346B-89EE-43B8-8E76-1A5357F0F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0123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8037" cy="3463925"/>
          </a:xfrm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7" y="4387257"/>
            <a:ext cx="5096722" cy="4155671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2627" tIns="46313" rIns="92627" bIns="46313"/>
          <a:lstStyle/>
          <a:p>
            <a:fld id="{14098358-7F29-4B0B-8FFF-2826F21CFF3C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677" y="4387136"/>
            <a:ext cx="5096722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33" tIns="45516" rIns="91033" bIns="45516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zh-CN" altLang="zh-CN" sz="9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3803868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-5926"/>
            <a:ext cx="9144000" cy="5314525"/>
          </a:xfrm>
          <a:prstGeom prst="rect">
            <a:avLst/>
          </a:prstGeom>
        </p:spPr>
      </p:pic>
      <p:pic>
        <p:nvPicPr>
          <p:cNvPr id="7" name="Picture 6" descr="title_bg_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2700"/>
            <a:ext cx="9144000" cy="1765300"/>
          </a:xfrm>
          <a:prstGeom prst="rect">
            <a:avLst/>
          </a:prstGeom>
        </p:spPr>
      </p:pic>
      <p:pic>
        <p:nvPicPr>
          <p:cNvPr id="15" name="Picture 14" descr="Untitled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0675" y="5853047"/>
            <a:ext cx="2308845" cy="4461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804" y="6227345"/>
            <a:ext cx="4345225" cy="3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lang="en-US" sz="2200" kern="1200" dirty="0">
                <a:solidFill>
                  <a:srgbClr val="FFFFFF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04" y="5275580"/>
            <a:ext cx="5293996" cy="9398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cap="none" baseline="0" dirty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58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4" y="1737360"/>
            <a:ext cx="8691563" cy="450786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buFont typeface="Lucida Grande"/>
              <a:buChar char="–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4154" y="1249680"/>
            <a:ext cx="8696325" cy="406399"/>
          </a:xfrm>
        </p:spPr>
        <p:txBody>
          <a:bodyPr anchor="ctr">
            <a:noAutofit/>
          </a:bodyPr>
          <a:lstStyle>
            <a:lvl1pPr algn="ctr">
              <a:buNone/>
              <a:defRPr sz="2200" b="1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3063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10758"/>
            <a:ext cx="7089776" cy="5163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4" y="682626"/>
            <a:ext cx="8691563" cy="5751512"/>
          </a:xfrm>
          <a:prstGeom prst="rect">
            <a:avLst/>
          </a:prstGeom>
        </p:spPr>
        <p:txBody>
          <a:bodyPr/>
          <a:lstStyle>
            <a:lvl1pPr marL="0" indent="0" algn="l">
              <a:defRPr b="1"/>
            </a:lvl1pPr>
            <a:lvl2pPr marL="177800" indent="-177800" algn="l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63550" indent="-176213" algn="l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736600" indent="-163513" algn="l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092200" indent="-177800" algn="l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8314C6C-4FCC-449E-AEE3-4629EDE8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02A1B50-F458-4694-974F-79A3AC43FDAF}" type="slidenum">
              <a:rPr lang="en-US">
                <a:solidFill>
                  <a:srgbClr val="584A83"/>
                </a:solidFill>
                <a:latin typeface="Arial"/>
              </a:rPr>
              <a:pPr/>
              <a:t>‹#›</a:t>
            </a:fld>
            <a:endParaRPr lang="en-US">
              <a:solidFill>
                <a:srgbClr val="584A83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57784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4" y="749299"/>
            <a:ext cx="8691563" cy="57515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CECAA-BC25-4A20-A0F9-515508910486}" type="slidenum">
              <a:rPr lang="en-US" smtClean="0">
                <a:solidFill>
                  <a:srgbClr val="584A83"/>
                </a:solidFill>
              </a:rPr>
              <a:pPr/>
              <a:t>‹#›</a:t>
            </a:fld>
            <a:endParaRPr lang="en-US" dirty="0">
              <a:solidFill>
                <a:srgbClr val="584A8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72819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red_header_0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44"/>
            <a:ext cx="9144000" cy="3450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425" y="139700"/>
            <a:ext cx="8695055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5425" y="6493052"/>
            <a:ext cx="536781" cy="251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5424" y="1414463"/>
            <a:ext cx="8691563" cy="483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4665" y="6511327"/>
            <a:ext cx="6374673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584A83"/>
                </a:solidFill>
                <a:cs typeface="Arial" pitchFamily="34" charset="0"/>
              </a:rPr>
              <a:t>© 2012 Extreme Networks, Inc. All rights reserved.</a:t>
            </a:r>
          </a:p>
        </p:txBody>
      </p:sp>
      <p:pic>
        <p:nvPicPr>
          <p:cNvPr id="39" name="Picture 38" descr="Untitled-19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0434" y="2355784"/>
            <a:ext cx="1730486" cy="334393"/>
          </a:xfrm>
          <a:prstGeom prst="rect">
            <a:avLst/>
          </a:prstGeom>
        </p:spPr>
      </p:pic>
      <p:pic>
        <p:nvPicPr>
          <p:cNvPr id="30" name="Picture 29" descr="Untitled-1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6000" y="6426956"/>
            <a:ext cx="1595120" cy="3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4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650" r:id="rId3"/>
    <p:sldLayoutId id="2147483768" r:id="rId4"/>
    <p:sldLayoutId id="2147483769" r:id="rId5"/>
    <p:sldLayoutId id="2147483770" r:id="rId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dirty="0">
          <a:solidFill>
            <a:srgbClr val="FFFFFF"/>
          </a:solidFill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•"/>
        <a:defRPr sz="2000" b="0" kern="1200">
          <a:solidFill>
            <a:srgbClr val="3F3F3F"/>
          </a:solidFill>
          <a:latin typeface="+mj-lt"/>
          <a:ea typeface="+mn-ea"/>
          <a:cs typeface="Arial" pitchFamily="34" charset="0"/>
        </a:defRPr>
      </a:lvl1pPr>
      <a:lvl2pPr marL="406400" indent="-177800" algn="l" defTabSz="914400" rtl="0" eaLnBrk="1" latinLnBrk="0" hangingPunct="1">
        <a:lnSpc>
          <a:spcPct val="85000"/>
        </a:lnSpc>
        <a:spcBef>
          <a:spcPts val="1200"/>
        </a:spcBef>
        <a:buClrTx/>
        <a:buFont typeface="Lucida Grande"/>
        <a:buChar char="–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2pPr>
      <a:lvl3pPr marL="6350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tabLst/>
        <a:defRPr sz="16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3pPr>
      <a:lvl4pPr marL="8636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4pPr>
      <a:lvl5pPr marL="10922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矩形 5"/>
          <p:cNvSpPr>
            <a:spLocks noChangeArrowheads="1"/>
          </p:cNvSpPr>
          <p:nvPr/>
        </p:nvSpPr>
        <p:spPr bwMode="auto">
          <a:xfrm>
            <a:off x="219075" y="874714"/>
            <a:ext cx="8023225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endParaRPr lang="en-US" altLang="zh-CN" b="1" dirty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助力大型企业 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ERP</a:t>
            </a: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：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中国海洋石油</a:t>
            </a:r>
            <a:endParaRPr lang="en-US" altLang="zh-CN" b="1" dirty="0" smtClean="0">
              <a:solidFill>
                <a:srgbClr val="C00000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韶关</a:t>
            </a: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钢铁集团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山东莱芜钢铁集团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河南安阳钢铁集团公司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攀枝花钢铁集团成都钢钒有限公司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endParaRPr lang="zh-CN" altLang="en-US" b="1" dirty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endParaRPr lang="zh-CN" altLang="en-US" b="1" dirty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摩托罗拉中国电子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有限公司</a:t>
            </a:r>
            <a:endParaRPr lang="zh-CN" altLang="en-US" b="1" dirty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大庆油田、广东美的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集团</a:t>
            </a:r>
            <a:endParaRPr lang="zh-CN" altLang="en-US" b="1" dirty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华北电力设计院、北京市燃汽集团、成都飞机公司、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中科院上海药物研究所</a:t>
            </a:r>
            <a:endParaRPr lang="zh-CN" altLang="en-US" b="1" dirty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南京新华日报、温州报业集团、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云南云维集团</a:t>
            </a: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广铁集团、广深铁路、成都飞机设计研究所、机械工业部第九设计院</a:t>
            </a:r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中国艺术研究院、、浙江省电视台、杭州电视台</a:t>
            </a:r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香港亚视节目制作系统、卓然中国有限公司</a:t>
            </a:r>
          </a:p>
        </p:txBody>
      </p:sp>
      <p:sp>
        <p:nvSpPr>
          <p:cNvPr id="43010" name="标题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+mj-ea"/>
              </a:rPr>
              <a:t>极进网络 在 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大型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</a:rPr>
              <a:t>企业</a:t>
            </a:r>
          </a:p>
        </p:txBody>
      </p:sp>
      <p:pic>
        <p:nvPicPr>
          <p:cNvPr id="7" name="Picture 3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04513" y="1016043"/>
            <a:ext cx="2384930" cy="2380506"/>
          </a:xfrm>
          <a:prstGeom prst="ellipse">
            <a:avLst/>
          </a:prstGeom>
          <a:noFill/>
          <a:ln w="9525">
            <a:noFill/>
          </a:ln>
          <a:effectLst/>
          <a:scene3d>
            <a:camera prst="orthographicFront"/>
            <a:lightRig rig="threePt" dir="t"/>
          </a:scene3d>
          <a:sp3d>
            <a:bevelT w="50800" h="101600"/>
            <a:bevelB w="381000" h="127000"/>
          </a:sp3d>
        </p:spPr>
      </p:pic>
      <p:pic>
        <p:nvPicPr>
          <p:cNvPr id="31746" name="Picture 2" descr="办公室白领人群姿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4849" y="2388590"/>
            <a:ext cx="2368684" cy="1575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Page </a:t>
            </a:r>
            <a:fld id="{C8740F28-9E03-43D0-BDBB-F28DEB08F140}" type="slidenum">
              <a:rPr lang="en-US" altLang="zh-CN">
                <a:latin typeface="微软雅黑" pitchFamily="34" charset="-122"/>
                <a:ea typeface="微软雅黑" pitchFamily="34" charset="-122"/>
              </a:rPr>
              <a:pPr/>
              <a:t>2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7667625" cy="420688"/>
          </a:xfrm>
          <a:noFill/>
          <a:ln/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  <a:cs typeface="Arial" pitchFamily="34" charset="0"/>
              </a:rPr>
              <a:t>中国海洋石油</a:t>
            </a:r>
            <a:endParaRPr lang="en-US" altLang="zh-CN" dirty="0">
              <a:solidFill>
                <a:schemeClr val="bg1"/>
              </a:solidFill>
              <a:latin typeface="+mj-ea"/>
              <a:cs typeface="Arial" pitchFamily="34" charset="0"/>
            </a:endParaRPr>
          </a:p>
        </p:txBody>
      </p:sp>
      <p:pic>
        <p:nvPicPr>
          <p:cNvPr id="53" name="Picture 4" descr="中国区域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" y="1571625"/>
            <a:ext cx="4585397" cy="3759200"/>
          </a:xfrm>
          <a:prstGeom prst="rect">
            <a:avLst/>
          </a:prstGeom>
          <a:noFill/>
        </p:spPr>
      </p:pic>
      <p:grpSp>
        <p:nvGrpSpPr>
          <p:cNvPr id="2" name="组合 80"/>
          <p:cNvGrpSpPr/>
          <p:nvPr/>
        </p:nvGrpSpPr>
        <p:grpSpPr>
          <a:xfrm>
            <a:off x="3552825" y="2733676"/>
            <a:ext cx="495300" cy="457200"/>
            <a:chOff x="5438775" y="3114676"/>
            <a:chExt cx="495300" cy="457200"/>
          </a:xfrm>
        </p:grpSpPr>
        <p:sp>
          <p:nvSpPr>
            <p:cNvPr id="82" name="五角星 81"/>
            <p:cNvSpPr/>
            <p:nvPr/>
          </p:nvSpPr>
          <p:spPr>
            <a:xfrm>
              <a:off x="5438775" y="3114676"/>
              <a:ext cx="495300" cy="45720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组合 72"/>
            <p:cNvGrpSpPr/>
            <p:nvPr/>
          </p:nvGrpSpPr>
          <p:grpSpPr>
            <a:xfrm>
              <a:off x="5572142" y="3295650"/>
              <a:ext cx="228601" cy="171450"/>
              <a:chOff x="6007101" y="3591578"/>
              <a:chExt cx="361727" cy="254934"/>
            </a:xfrm>
          </p:grpSpPr>
          <p:pic>
            <p:nvPicPr>
              <p:cNvPr id="84" name="Picture 7" descr="BlackDiamond_8806_Right_angl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3626" y="3648074"/>
                <a:ext cx="225202" cy="18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8" descr="BlackDiamond_8810_Right_angl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7101" y="3591578"/>
                <a:ext cx="222250" cy="254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组合 85"/>
          <p:cNvGrpSpPr/>
          <p:nvPr/>
        </p:nvGrpSpPr>
        <p:grpSpPr>
          <a:xfrm>
            <a:off x="3848100" y="2971801"/>
            <a:ext cx="495300" cy="457200"/>
            <a:chOff x="5438775" y="3114676"/>
            <a:chExt cx="495300" cy="457200"/>
          </a:xfrm>
        </p:grpSpPr>
        <p:sp>
          <p:nvSpPr>
            <p:cNvPr id="87" name="五角星 86"/>
            <p:cNvSpPr/>
            <p:nvPr/>
          </p:nvSpPr>
          <p:spPr>
            <a:xfrm>
              <a:off x="5438775" y="3114676"/>
              <a:ext cx="495300" cy="45720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72"/>
            <p:cNvGrpSpPr/>
            <p:nvPr/>
          </p:nvGrpSpPr>
          <p:grpSpPr>
            <a:xfrm>
              <a:off x="5572142" y="3295650"/>
              <a:ext cx="228601" cy="171450"/>
              <a:chOff x="6007101" y="3591578"/>
              <a:chExt cx="361727" cy="254934"/>
            </a:xfrm>
          </p:grpSpPr>
          <p:pic>
            <p:nvPicPr>
              <p:cNvPr id="89" name="Picture 7" descr="BlackDiamond_8806_Right_angl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3626" y="3648074"/>
                <a:ext cx="225202" cy="18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8" descr="BlackDiamond_8810_Right_angl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7101" y="3591578"/>
                <a:ext cx="222250" cy="254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组合 90"/>
          <p:cNvGrpSpPr/>
          <p:nvPr/>
        </p:nvGrpSpPr>
        <p:grpSpPr>
          <a:xfrm>
            <a:off x="4019550" y="3686176"/>
            <a:ext cx="495300" cy="457200"/>
            <a:chOff x="5438775" y="3114676"/>
            <a:chExt cx="495300" cy="457200"/>
          </a:xfrm>
        </p:grpSpPr>
        <p:sp>
          <p:nvSpPr>
            <p:cNvPr id="92" name="五角星 91"/>
            <p:cNvSpPr/>
            <p:nvPr/>
          </p:nvSpPr>
          <p:spPr>
            <a:xfrm>
              <a:off x="5438775" y="3114676"/>
              <a:ext cx="495300" cy="45720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" name="组合 72"/>
            <p:cNvGrpSpPr/>
            <p:nvPr/>
          </p:nvGrpSpPr>
          <p:grpSpPr>
            <a:xfrm>
              <a:off x="5572142" y="3295650"/>
              <a:ext cx="228601" cy="171450"/>
              <a:chOff x="6007101" y="3591578"/>
              <a:chExt cx="361727" cy="254934"/>
            </a:xfrm>
          </p:grpSpPr>
          <p:pic>
            <p:nvPicPr>
              <p:cNvPr id="94" name="Picture 7" descr="BlackDiamond_8806_Right_angl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3626" y="3648074"/>
                <a:ext cx="225202" cy="18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8" descr="BlackDiamond_8810_Right_angl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7101" y="3591578"/>
                <a:ext cx="222250" cy="254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组合 95"/>
          <p:cNvGrpSpPr/>
          <p:nvPr/>
        </p:nvGrpSpPr>
        <p:grpSpPr>
          <a:xfrm>
            <a:off x="3571875" y="4572001"/>
            <a:ext cx="495300" cy="457200"/>
            <a:chOff x="5438775" y="3114676"/>
            <a:chExt cx="495300" cy="457200"/>
          </a:xfrm>
        </p:grpSpPr>
        <p:sp>
          <p:nvSpPr>
            <p:cNvPr id="97" name="五角星 96"/>
            <p:cNvSpPr/>
            <p:nvPr/>
          </p:nvSpPr>
          <p:spPr>
            <a:xfrm>
              <a:off x="5438775" y="3114676"/>
              <a:ext cx="495300" cy="45720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" name="组合 72"/>
            <p:cNvGrpSpPr/>
            <p:nvPr/>
          </p:nvGrpSpPr>
          <p:grpSpPr>
            <a:xfrm>
              <a:off x="5572142" y="3295650"/>
              <a:ext cx="228601" cy="171450"/>
              <a:chOff x="6007101" y="3591578"/>
              <a:chExt cx="361727" cy="254934"/>
            </a:xfrm>
          </p:grpSpPr>
          <p:pic>
            <p:nvPicPr>
              <p:cNvPr id="99" name="Picture 7" descr="BlackDiamond_8806_Right_angl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3626" y="3648074"/>
                <a:ext cx="225202" cy="18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8" descr="BlackDiamond_8810_Right_angl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7101" y="3591578"/>
                <a:ext cx="222250" cy="254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组合 100"/>
          <p:cNvGrpSpPr/>
          <p:nvPr/>
        </p:nvGrpSpPr>
        <p:grpSpPr>
          <a:xfrm>
            <a:off x="3067050" y="4914901"/>
            <a:ext cx="495300" cy="457200"/>
            <a:chOff x="5438775" y="3114676"/>
            <a:chExt cx="495300" cy="457200"/>
          </a:xfrm>
        </p:grpSpPr>
        <p:sp>
          <p:nvSpPr>
            <p:cNvPr id="102" name="五角星 101"/>
            <p:cNvSpPr/>
            <p:nvPr/>
          </p:nvSpPr>
          <p:spPr>
            <a:xfrm>
              <a:off x="5438775" y="3114676"/>
              <a:ext cx="495300" cy="45720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" name="组合 72"/>
            <p:cNvGrpSpPr/>
            <p:nvPr/>
          </p:nvGrpSpPr>
          <p:grpSpPr>
            <a:xfrm>
              <a:off x="5572142" y="3295650"/>
              <a:ext cx="228601" cy="171450"/>
              <a:chOff x="6007101" y="3591578"/>
              <a:chExt cx="361727" cy="254934"/>
            </a:xfrm>
          </p:grpSpPr>
          <p:pic>
            <p:nvPicPr>
              <p:cNvPr id="104" name="Picture 7" descr="BlackDiamond_8806_Right_angl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3626" y="3648074"/>
                <a:ext cx="225202" cy="18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8" descr="BlackDiamond_8810_Right_angl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7101" y="3591578"/>
                <a:ext cx="222250" cy="254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107" name="直接连接符 106"/>
          <p:cNvCxnSpPr>
            <a:stCxn id="102" idx="0"/>
            <a:endCxn id="85" idx="2"/>
          </p:cNvCxnSpPr>
          <p:nvPr/>
        </p:nvCxnSpPr>
        <p:spPr>
          <a:xfrm rot="5400000" flipH="1" flipV="1">
            <a:off x="2621160" y="3779641"/>
            <a:ext cx="1828801" cy="441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00" idx="0"/>
            <a:endCxn id="85" idx="2"/>
          </p:cNvCxnSpPr>
          <p:nvPr/>
        </p:nvCxnSpPr>
        <p:spPr>
          <a:xfrm rot="16200000" flipV="1">
            <a:off x="2932508" y="3910013"/>
            <a:ext cx="1666875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5" idx="0"/>
            <a:endCxn id="85" idx="2"/>
          </p:cNvCxnSpPr>
          <p:nvPr/>
        </p:nvCxnSpPr>
        <p:spPr>
          <a:xfrm rot="16200000" flipV="1">
            <a:off x="3599258" y="3243262"/>
            <a:ext cx="781050" cy="466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90" idx="1"/>
          </p:cNvCxnSpPr>
          <p:nvPr/>
        </p:nvCxnSpPr>
        <p:spPr>
          <a:xfrm rot="10800000">
            <a:off x="3762375" y="3114676"/>
            <a:ext cx="219092" cy="123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圆角矩形标注 120"/>
          <p:cNvSpPr/>
          <p:nvPr/>
        </p:nvSpPr>
        <p:spPr>
          <a:xfrm>
            <a:off x="5429248" y="3838575"/>
            <a:ext cx="2705101" cy="2676525"/>
          </a:xfrm>
          <a:prstGeom prst="wedgeRoundRectCallout">
            <a:avLst>
              <a:gd name="adj1" fmla="val -83707"/>
              <a:gd name="adj2" fmla="val -47173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3850" y="1121537"/>
            <a:ext cx="5200650" cy="914400"/>
          </a:xfrm>
          <a:prstGeom prst="rect">
            <a:avLst/>
          </a:prstGeom>
          <a:noFill/>
          <a:effectLst/>
        </p:spPr>
        <p:txBody>
          <a:bodyPr wrap="non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北京总部、天津、上海、广东、海南等全国各地分部，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多台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BD8800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万兆核心，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上百台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SummitX450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千兆汇聚和接入</a:t>
            </a:r>
          </a:p>
        </p:txBody>
      </p:sp>
      <p:pic>
        <p:nvPicPr>
          <p:cNvPr id="332802" name="Picture 2" descr="http://www.cnooc.com.cn/data/skins/chinese/img/main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1040" y="655079"/>
            <a:ext cx="1914524" cy="718781"/>
          </a:xfrm>
          <a:prstGeom prst="rect">
            <a:avLst/>
          </a:prstGeom>
          <a:noFill/>
        </p:spPr>
      </p:pic>
      <p:sp>
        <p:nvSpPr>
          <p:cNvPr id="199" name="TextBox 198"/>
          <p:cNvSpPr txBox="1"/>
          <p:nvPr/>
        </p:nvSpPr>
        <p:spPr>
          <a:xfrm>
            <a:off x="5581649" y="1466849"/>
            <a:ext cx="3152775" cy="2438401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１）项目起始于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年至今，全国各地分部生产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办公网通信局域网升级改造。分期实施，从核心、汇聚至接入，逐步替换原有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Avaya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Cajun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系列停产型号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２）办公网和生产园区网，千兆为主，逐步升级至万兆中继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３）极进网络的模块化操作系统、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EAPS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和高可靠堆叠，保证全网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7x24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生产运行。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</a:pP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Line 26"/>
          <p:cNvSpPr>
            <a:spLocks noChangeShapeType="1"/>
          </p:cNvSpPr>
          <p:nvPr/>
        </p:nvSpPr>
        <p:spPr bwMode="auto">
          <a:xfrm>
            <a:off x="6854929" y="6355882"/>
            <a:ext cx="447992" cy="806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" name="Line 26"/>
          <p:cNvSpPr>
            <a:spLocks noChangeShapeType="1"/>
          </p:cNvSpPr>
          <p:nvPr/>
        </p:nvSpPr>
        <p:spPr bwMode="auto">
          <a:xfrm>
            <a:off x="6845404" y="6241582"/>
            <a:ext cx="447992" cy="806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Line 26"/>
          <p:cNvSpPr>
            <a:spLocks noChangeShapeType="1"/>
          </p:cNvSpPr>
          <p:nvPr/>
        </p:nvSpPr>
        <p:spPr bwMode="auto">
          <a:xfrm rot="16200000">
            <a:off x="6502504" y="6079657"/>
            <a:ext cx="447992" cy="806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Line 26"/>
          <p:cNvSpPr>
            <a:spLocks noChangeShapeType="1"/>
          </p:cNvSpPr>
          <p:nvPr/>
        </p:nvSpPr>
        <p:spPr bwMode="auto">
          <a:xfrm rot="16200000">
            <a:off x="7226404" y="6108232"/>
            <a:ext cx="447992" cy="806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" name="Picture 98" descr="150Aspen8810perspectiv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1748" y="6154390"/>
            <a:ext cx="343878" cy="3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98" descr="150Aspen8810perspectiv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5648" y="6144865"/>
            <a:ext cx="343878" cy="3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96"/>
          <p:cNvGrpSpPr/>
          <p:nvPr/>
        </p:nvGrpSpPr>
        <p:grpSpPr>
          <a:xfrm>
            <a:off x="5738813" y="3905250"/>
            <a:ext cx="1881187" cy="2151063"/>
            <a:chOff x="1395413" y="1811338"/>
            <a:chExt cx="3146425" cy="4235450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1735138" y="3006725"/>
              <a:ext cx="633412" cy="717550"/>
              <a:chOff x="1741" y="2616"/>
              <a:chExt cx="399" cy="452"/>
            </a:xfrm>
          </p:grpSpPr>
          <p:pic>
            <p:nvPicPr>
              <p:cNvPr id="125" name="Picture 7" descr="Summit200-48_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616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8" descr="Summit200-48_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742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9" descr="Summit200-48_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869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10" descr="Summit200-48_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996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735138" y="1811338"/>
              <a:ext cx="633412" cy="717550"/>
              <a:chOff x="1741" y="2616"/>
              <a:chExt cx="399" cy="452"/>
            </a:xfrm>
          </p:grpSpPr>
          <p:pic>
            <p:nvPicPr>
              <p:cNvPr id="130" name="Picture 12" descr="Summit200-48_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616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13" descr="Summit200-48_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742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14" descr="Summit200-48_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869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" name="Picture 15" descr="Summit200-48_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996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2376488" y="4356101"/>
              <a:ext cx="1946275" cy="966788"/>
              <a:chOff x="3926" y="2956"/>
              <a:chExt cx="1226" cy="609"/>
            </a:xfrm>
          </p:grpSpPr>
          <p:sp>
            <p:nvSpPr>
              <p:cNvPr id="135" name="Freeform 18"/>
              <p:cNvSpPr>
                <a:spLocks/>
              </p:cNvSpPr>
              <p:nvPr/>
            </p:nvSpPr>
            <p:spPr bwMode="auto">
              <a:xfrm>
                <a:off x="3926" y="3073"/>
                <a:ext cx="1186" cy="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6" name="Freeform 19"/>
              <p:cNvSpPr>
                <a:spLocks/>
              </p:cNvSpPr>
              <p:nvPr/>
            </p:nvSpPr>
            <p:spPr bwMode="auto">
              <a:xfrm>
                <a:off x="3926" y="2956"/>
                <a:ext cx="1226" cy="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7" name="Freeform 22"/>
              <p:cNvSpPr>
                <a:spLocks/>
              </p:cNvSpPr>
              <p:nvPr/>
            </p:nvSpPr>
            <p:spPr bwMode="auto">
              <a:xfrm>
                <a:off x="3926" y="3107"/>
                <a:ext cx="419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8" name="Freeform 23"/>
              <p:cNvSpPr>
                <a:spLocks/>
              </p:cNvSpPr>
              <p:nvPr/>
            </p:nvSpPr>
            <p:spPr bwMode="auto">
              <a:xfrm>
                <a:off x="3926" y="2991"/>
                <a:ext cx="457" cy="5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39" name="Line 25"/>
            <p:cNvSpPr>
              <a:spLocks noChangeShapeType="1"/>
            </p:cNvSpPr>
            <p:nvPr/>
          </p:nvSpPr>
          <p:spPr bwMode="auto">
            <a:xfrm>
              <a:off x="3294063" y="5684838"/>
              <a:ext cx="749300" cy="158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0" name="Line 26"/>
            <p:cNvSpPr>
              <a:spLocks noChangeShapeType="1"/>
            </p:cNvSpPr>
            <p:nvPr/>
          </p:nvSpPr>
          <p:spPr bwMode="auto">
            <a:xfrm>
              <a:off x="3294063" y="5886450"/>
              <a:ext cx="749300" cy="15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1" name="Line 28"/>
            <p:cNvSpPr>
              <a:spLocks noChangeShapeType="1"/>
            </p:cNvSpPr>
            <p:nvPr/>
          </p:nvSpPr>
          <p:spPr bwMode="auto">
            <a:xfrm>
              <a:off x="4202113" y="52244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2" name="Line 29"/>
            <p:cNvSpPr>
              <a:spLocks noChangeShapeType="1"/>
            </p:cNvSpPr>
            <p:nvPr/>
          </p:nvSpPr>
          <p:spPr bwMode="auto">
            <a:xfrm>
              <a:off x="4259263" y="52244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3" name="Line 30"/>
            <p:cNvSpPr>
              <a:spLocks noChangeShapeType="1"/>
            </p:cNvSpPr>
            <p:nvPr/>
          </p:nvSpPr>
          <p:spPr bwMode="auto">
            <a:xfrm>
              <a:off x="4321175" y="5224463"/>
              <a:ext cx="1588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Line 31"/>
            <p:cNvSpPr>
              <a:spLocks noChangeShapeType="1"/>
            </p:cNvSpPr>
            <p:nvPr/>
          </p:nvSpPr>
          <p:spPr bwMode="auto">
            <a:xfrm>
              <a:off x="4379913" y="52244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5" name="Line 32"/>
            <p:cNvSpPr>
              <a:spLocks noChangeShapeType="1"/>
            </p:cNvSpPr>
            <p:nvPr/>
          </p:nvSpPr>
          <p:spPr bwMode="auto">
            <a:xfrm>
              <a:off x="4141788" y="52244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2982913" y="52244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Line 34"/>
            <p:cNvSpPr>
              <a:spLocks noChangeShapeType="1"/>
            </p:cNvSpPr>
            <p:nvPr/>
          </p:nvSpPr>
          <p:spPr bwMode="auto">
            <a:xfrm>
              <a:off x="3040063" y="52244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3101975" y="5224463"/>
              <a:ext cx="1588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9" name="Line 36"/>
            <p:cNvSpPr>
              <a:spLocks noChangeShapeType="1"/>
            </p:cNvSpPr>
            <p:nvPr/>
          </p:nvSpPr>
          <p:spPr bwMode="auto">
            <a:xfrm>
              <a:off x="3160713" y="52244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2922588" y="52244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6" name="Group 38"/>
            <p:cNvGrpSpPr>
              <a:grpSpLocks/>
            </p:cNvGrpSpPr>
            <p:nvPr/>
          </p:nvGrpSpPr>
          <p:grpSpPr bwMode="auto">
            <a:xfrm>
              <a:off x="2376488" y="3057525"/>
              <a:ext cx="2003425" cy="1160463"/>
              <a:chOff x="3926" y="2834"/>
              <a:chExt cx="1262" cy="731"/>
            </a:xfrm>
          </p:grpSpPr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>
                <a:off x="3926" y="3189"/>
                <a:ext cx="1149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3" name="Freeform 40"/>
              <p:cNvSpPr>
                <a:spLocks/>
              </p:cNvSpPr>
              <p:nvPr/>
            </p:nvSpPr>
            <p:spPr bwMode="auto">
              <a:xfrm>
                <a:off x="3926" y="3073"/>
                <a:ext cx="1186" cy="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4" name="Freeform 41"/>
              <p:cNvSpPr>
                <a:spLocks/>
              </p:cNvSpPr>
              <p:nvPr/>
            </p:nvSpPr>
            <p:spPr bwMode="auto">
              <a:xfrm>
                <a:off x="3926" y="2956"/>
                <a:ext cx="1226" cy="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5" name="Freeform 42"/>
              <p:cNvSpPr>
                <a:spLocks/>
              </p:cNvSpPr>
              <p:nvPr/>
            </p:nvSpPr>
            <p:spPr bwMode="auto">
              <a:xfrm>
                <a:off x="3926" y="2834"/>
                <a:ext cx="1262" cy="7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6" name="Freeform 43"/>
              <p:cNvSpPr>
                <a:spLocks/>
              </p:cNvSpPr>
              <p:nvPr/>
            </p:nvSpPr>
            <p:spPr bwMode="auto">
              <a:xfrm>
                <a:off x="3926" y="3222"/>
                <a:ext cx="382" cy="3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7" name="Freeform 44"/>
              <p:cNvSpPr>
                <a:spLocks/>
              </p:cNvSpPr>
              <p:nvPr/>
            </p:nvSpPr>
            <p:spPr bwMode="auto">
              <a:xfrm>
                <a:off x="3926" y="3107"/>
                <a:ext cx="419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8" name="Freeform 45"/>
              <p:cNvSpPr>
                <a:spLocks/>
              </p:cNvSpPr>
              <p:nvPr/>
            </p:nvSpPr>
            <p:spPr bwMode="auto">
              <a:xfrm>
                <a:off x="3926" y="2991"/>
                <a:ext cx="457" cy="5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9" name="Freeform 46"/>
              <p:cNvSpPr>
                <a:spLocks/>
              </p:cNvSpPr>
              <p:nvPr/>
            </p:nvSpPr>
            <p:spPr bwMode="auto">
              <a:xfrm>
                <a:off x="3926" y="2871"/>
                <a:ext cx="495" cy="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2376488" y="1870075"/>
              <a:ext cx="2003425" cy="1160463"/>
              <a:chOff x="3926" y="2834"/>
              <a:chExt cx="1262" cy="731"/>
            </a:xfrm>
          </p:grpSpPr>
          <p:sp>
            <p:nvSpPr>
              <p:cNvPr id="161" name="Freeform 48"/>
              <p:cNvSpPr>
                <a:spLocks/>
              </p:cNvSpPr>
              <p:nvPr/>
            </p:nvSpPr>
            <p:spPr bwMode="auto">
              <a:xfrm>
                <a:off x="3926" y="3189"/>
                <a:ext cx="1149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2" name="Freeform 49"/>
              <p:cNvSpPr>
                <a:spLocks/>
              </p:cNvSpPr>
              <p:nvPr/>
            </p:nvSpPr>
            <p:spPr bwMode="auto">
              <a:xfrm>
                <a:off x="3926" y="3073"/>
                <a:ext cx="1186" cy="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3" name="Freeform 50"/>
              <p:cNvSpPr>
                <a:spLocks/>
              </p:cNvSpPr>
              <p:nvPr/>
            </p:nvSpPr>
            <p:spPr bwMode="auto">
              <a:xfrm>
                <a:off x="3926" y="2956"/>
                <a:ext cx="1226" cy="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4" name="Freeform 51"/>
              <p:cNvSpPr>
                <a:spLocks/>
              </p:cNvSpPr>
              <p:nvPr/>
            </p:nvSpPr>
            <p:spPr bwMode="auto">
              <a:xfrm>
                <a:off x="3926" y="2834"/>
                <a:ext cx="1262" cy="7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5" name="Freeform 52"/>
              <p:cNvSpPr>
                <a:spLocks/>
              </p:cNvSpPr>
              <p:nvPr/>
            </p:nvSpPr>
            <p:spPr bwMode="auto">
              <a:xfrm>
                <a:off x="3926" y="3222"/>
                <a:ext cx="382" cy="3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6" name="Freeform 53"/>
              <p:cNvSpPr>
                <a:spLocks/>
              </p:cNvSpPr>
              <p:nvPr/>
            </p:nvSpPr>
            <p:spPr bwMode="auto">
              <a:xfrm>
                <a:off x="3926" y="3107"/>
                <a:ext cx="419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7" name="Freeform 54"/>
              <p:cNvSpPr>
                <a:spLocks/>
              </p:cNvSpPr>
              <p:nvPr/>
            </p:nvSpPr>
            <p:spPr bwMode="auto">
              <a:xfrm>
                <a:off x="3926" y="2991"/>
                <a:ext cx="457" cy="5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8" name="Freeform 55"/>
              <p:cNvSpPr>
                <a:spLocks/>
              </p:cNvSpPr>
              <p:nvPr/>
            </p:nvSpPr>
            <p:spPr bwMode="auto">
              <a:xfrm>
                <a:off x="3926" y="2871"/>
                <a:ext cx="495" cy="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8" name="Group 72"/>
            <p:cNvGrpSpPr>
              <a:grpSpLocks/>
            </p:cNvGrpSpPr>
            <p:nvPr/>
          </p:nvGrpSpPr>
          <p:grpSpPr bwMode="auto">
            <a:xfrm flipH="1">
              <a:off x="1395413" y="5194300"/>
              <a:ext cx="776287" cy="363538"/>
              <a:chOff x="4723" y="1593"/>
              <a:chExt cx="746" cy="350"/>
            </a:xfrm>
          </p:grpSpPr>
          <p:pic>
            <p:nvPicPr>
              <p:cNvPr id="170" name="Picture 73" descr="ServerGreyTran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20" y="1593"/>
                <a:ext cx="349" cy="350"/>
              </a:xfrm>
              <a:prstGeom prst="rect">
                <a:avLst/>
              </a:prstGeom>
              <a:noFill/>
            </p:spPr>
          </p:pic>
          <p:pic>
            <p:nvPicPr>
              <p:cNvPr id="171" name="Picture 74" descr="ServerGreyTran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921" y="1593"/>
                <a:ext cx="349" cy="350"/>
              </a:xfrm>
              <a:prstGeom prst="rect">
                <a:avLst/>
              </a:prstGeom>
              <a:noFill/>
            </p:spPr>
          </p:pic>
          <p:pic>
            <p:nvPicPr>
              <p:cNvPr id="172" name="Picture 75" descr="ServerGreyTran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23" y="1593"/>
                <a:ext cx="349" cy="350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Group 76"/>
            <p:cNvGrpSpPr>
              <a:grpSpLocks/>
            </p:cNvGrpSpPr>
            <p:nvPr/>
          </p:nvGrpSpPr>
          <p:grpSpPr bwMode="auto">
            <a:xfrm flipH="1">
              <a:off x="1395413" y="5484813"/>
              <a:ext cx="776287" cy="363537"/>
              <a:chOff x="4723" y="1593"/>
              <a:chExt cx="746" cy="350"/>
            </a:xfrm>
          </p:grpSpPr>
          <p:pic>
            <p:nvPicPr>
              <p:cNvPr id="174" name="Picture 77" descr="ServerGreyTran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20" y="1593"/>
                <a:ext cx="349" cy="350"/>
              </a:xfrm>
              <a:prstGeom prst="rect">
                <a:avLst/>
              </a:prstGeom>
              <a:noFill/>
            </p:spPr>
          </p:pic>
          <p:pic>
            <p:nvPicPr>
              <p:cNvPr id="175" name="Picture 78" descr="ServerGreyTran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921" y="1593"/>
                <a:ext cx="349" cy="350"/>
              </a:xfrm>
              <a:prstGeom prst="rect">
                <a:avLst/>
              </a:prstGeom>
              <a:noFill/>
            </p:spPr>
          </p:pic>
          <p:pic>
            <p:nvPicPr>
              <p:cNvPr id="176" name="Picture 79" descr="ServerGreyTran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23" y="1593"/>
                <a:ext cx="349" cy="350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80"/>
            <p:cNvGrpSpPr>
              <a:grpSpLocks/>
            </p:cNvGrpSpPr>
            <p:nvPr/>
          </p:nvGrpSpPr>
          <p:grpSpPr bwMode="auto">
            <a:xfrm flipH="1">
              <a:off x="2036763" y="5332413"/>
              <a:ext cx="827087" cy="565150"/>
              <a:chOff x="4175" y="2245"/>
              <a:chExt cx="790" cy="539"/>
            </a:xfrm>
          </p:grpSpPr>
          <p:grpSp>
            <p:nvGrpSpPr>
              <p:cNvPr id="21" name="Group 81"/>
              <p:cNvGrpSpPr>
                <a:grpSpLocks/>
              </p:cNvGrpSpPr>
              <p:nvPr/>
            </p:nvGrpSpPr>
            <p:grpSpPr bwMode="auto">
              <a:xfrm>
                <a:off x="4175" y="2471"/>
                <a:ext cx="790" cy="313"/>
                <a:chOff x="4175" y="2471"/>
                <a:chExt cx="790" cy="313"/>
              </a:xfrm>
            </p:grpSpPr>
            <p:sp>
              <p:nvSpPr>
                <p:cNvPr id="191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4184" y="2521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92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175" y="2471"/>
                  <a:ext cx="790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93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4180" y="2497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2" name="Group 85"/>
              <p:cNvGrpSpPr>
                <a:grpSpLocks/>
              </p:cNvGrpSpPr>
              <p:nvPr/>
            </p:nvGrpSpPr>
            <p:grpSpPr bwMode="auto">
              <a:xfrm>
                <a:off x="4175" y="2398"/>
                <a:ext cx="790" cy="313"/>
                <a:chOff x="4175" y="2471"/>
                <a:chExt cx="790" cy="313"/>
              </a:xfrm>
            </p:grpSpPr>
            <p:sp>
              <p:nvSpPr>
                <p:cNvPr id="188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4184" y="2521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89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4175" y="2471"/>
                  <a:ext cx="790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90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4180" y="2497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3" name="Group 89"/>
              <p:cNvGrpSpPr>
                <a:grpSpLocks/>
              </p:cNvGrpSpPr>
              <p:nvPr/>
            </p:nvGrpSpPr>
            <p:grpSpPr bwMode="auto">
              <a:xfrm>
                <a:off x="4175" y="2321"/>
                <a:ext cx="790" cy="313"/>
                <a:chOff x="4175" y="2471"/>
                <a:chExt cx="790" cy="313"/>
              </a:xfrm>
            </p:grpSpPr>
            <p:sp>
              <p:nvSpPr>
                <p:cNvPr id="185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4184" y="2521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86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175" y="2471"/>
                  <a:ext cx="790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87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180" y="2497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4" name="Group 93"/>
              <p:cNvGrpSpPr>
                <a:grpSpLocks/>
              </p:cNvGrpSpPr>
              <p:nvPr/>
            </p:nvGrpSpPr>
            <p:grpSpPr bwMode="auto">
              <a:xfrm>
                <a:off x="4175" y="2245"/>
                <a:ext cx="790" cy="313"/>
                <a:chOff x="4175" y="2471"/>
                <a:chExt cx="790" cy="313"/>
              </a:xfrm>
            </p:grpSpPr>
            <p:sp>
              <p:nvSpPr>
                <p:cNvPr id="182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4184" y="2521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83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4175" y="2471"/>
                  <a:ext cx="790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84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4180" y="2497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pic>
          <p:nvPicPr>
            <p:cNvPr id="194" name="Picture 97" descr="150Aspen8810perspectiv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238" y="4087813"/>
              <a:ext cx="5969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" name="Picture 99" descr="150Aspen8810perspectiv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44938" y="5319713"/>
              <a:ext cx="5969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98" descr="150Aspen8810perspectiv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5900" y="5332413"/>
              <a:ext cx="5969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" name="TextBox 122"/>
          <p:cNvSpPr txBox="1"/>
          <p:nvPr/>
        </p:nvSpPr>
        <p:spPr>
          <a:xfrm>
            <a:off x="6848475" y="5991225"/>
            <a:ext cx="571500" cy="247650"/>
          </a:xfrm>
          <a:prstGeom prst="rect">
            <a:avLst/>
          </a:prstGeom>
          <a:noFill/>
          <a:effectLst/>
        </p:spPr>
        <p:txBody>
          <a:bodyPr wrap="non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EAPS</a:t>
            </a:r>
            <a:endParaRPr lang="zh-CN" altLang="en-US" sz="1000" dirty="0" err="1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4" name="图片 9" descr="中海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389" y="4912793"/>
            <a:ext cx="2309902" cy="141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极进网络 在 酒泉卫星发射中心</a:t>
            </a:r>
          </a:p>
        </p:txBody>
      </p:sp>
      <p:pic>
        <p:nvPicPr>
          <p:cNvPr id="40963" name="图片 3" descr="卫星发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676" y="759855"/>
            <a:ext cx="2318196" cy="17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矩形 4"/>
          <p:cNvSpPr>
            <a:spLocks noChangeArrowheads="1"/>
          </p:cNvSpPr>
          <p:nvPr/>
        </p:nvSpPr>
        <p:spPr bwMode="auto">
          <a:xfrm>
            <a:off x="284163" y="1308100"/>
            <a:ext cx="38909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CN" b="1">
              <a:solidFill>
                <a:srgbClr val="17375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CN" b="1">
              <a:solidFill>
                <a:srgbClr val="1737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5" name="矩形 5"/>
          <p:cNvSpPr>
            <a:spLocks noChangeArrowheads="1"/>
          </p:cNvSpPr>
          <p:nvPr/>
        </p:nvSpPr>
        <p:spPr bwMode="auto">
          <a:xfrm>
            <a:off x="298450" y="1417638"/>
            <a:ext cx="4910138" cy="426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3"/>
              </a:buBlip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酒泉空军基地万兆链路扩容升级 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     航天城 ，无人机训练楼，</a:t>
            </a:r>
            <a:r>
              <a:rPr lang="en-US" altLang="zh-CN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14</a:t>
            </a: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号楼相继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落成</a:t>
            </a: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3"/>
              </a:buBlip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核心采用万兆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Extreme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BD8810 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做核心，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     万兆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X460</a:t>
            </a:r>
            <a:r>
              <a:rPr lang="en-US" altLang="zh-CN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做汇聚交换机</a:t>
            </a: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3"/>
              </a:buBlip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采用万兆骨干网络</a:t>
            </a:r>
            <a:r>
              <a:rPr lang="en-US" altLang="zh-CN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三层环网冗余架构</a:t>
            </a:r>
            <a:r>
              <a:rPr lang="en-US" altLang="zh-CN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,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充分体现高性能稳定设计</a:t>
            </a: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3"/>
              </a:buBlip>
            </a:pP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3"/>
              </a:buBlip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采用</a:t>
            </a:r>
            <a:r>
              <a:rPr lang="en-US" altLang="zh-CN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EAPS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技术确保网络链路中断快速恢复，丝毫不影响基地各项通讯业务运作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3"/>
              </a:buBlip>
            </a:pPr>
            <a:endParaRPr lang="zh-CN" altLang="en-US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Char char="•"/>
            </a:pPr>
            <a:endParaRPr lang="zh-CN" altLang="en-US" b="1" dirty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25745" y="2653047"/>
            <a:ext cx="2545522" cy="3052294"/>
            <a:chOff x="1395413" y="1811338"/>
            <a:chExt cx="3146425" cy="431165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735138" y="3006731"/>
              <a:ext cx="633412" cy="717551"/>
              <a:chOff x="1741" y="2616"/>
              <a:chExt cx="399" cy="452"/>
            </a:xfrm>
          </p:grpSpPr>
          <p:pic>
            <p:nvPicPr>
              <p:cNvPr id="96" name="Picture 8" descr="Summit200-48_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616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9" descr="Summit200-48_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742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10" descr="Summit200-48_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869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11" descr="Summit200-48_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996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735138" y="1811344"/>
              <a:ext cx="633412" cy="717551"/>
              <a:chOff x="1741" y="2616"/>
              <a:chExt cx="399" cy="452"/>
            </a:xfrm>
          </p:grpSpPr>
          <p:pic>
            <p:nvPicPr>
              <p:cNvPr id="92" name="Picture 13" descr="Summit200-48_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616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14" descr="Summit200-48_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742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15" descr="Summit200-48_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869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16" descr="Summit200-48_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1" y="2996"/>
                <a:ext cx="399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2376493" y="4162427"/>
              <a:ext cx="2003426" cy="1160463"/>
              <a:chOff x="3926" y="2834"/>
              <a:chExt cx="1262" cy="731"/>
            </a:xfrm>
          </p:grpSpPr>
          <p:sp>
            <p:nvSpPr>
              <p:cNvPr id="84" name="Freeform 18"/>
              <p:cNvSpPr>
                <a:spLocks/>
              </p:cNvSpPr>
              <p:nvPr/>
            </p:nvSpPr>
            <p:spPr bwMode="auto">
              <a:xfrm>
                <a:off x="3926" y="3189"/>
                <a:ext cx="1149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>
                <a:spLocks/>
              </p:cNvSpPr>
              <p:nvPr/>
            </p:nvSpPr>
            <p:spPr bwMode="auto">
              <a:xfrm>
                <a:off x="3926" y="3073"/>
                <a:ext cx="1186" cy="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>
                <a:off x="3926" y="2956"/>
                <a:ext cx="1226" cy="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>
                <a:spLocks/>
              </p:cNvSpPr>
              <p:nvPr/>
            </p:nvSpPr>
            <p:spPr bwMode="auto">
              <a:xfrm>
                <a:off x="3926" y="2834"/>
                <a:ext cx="1262" cy="7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8" name="Freeform 22"/>
              <p:cNvSpPr>
                <a:spLocks/>
              </p:cNvSpPr>
              <p:nvPr/>
            </p:nvSpPr>
            <p:spPr bwMode="auto">
              <a:xfrm>
                <a:off x="3926" y="3222"/>
                <a:ext cx="382" cy="3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9" name="Freeform 23"/>
              <p:cNvSpPr>
                <a:spLocks/>
              </p:cNvSpPr>
              <p:nvPr/>
            </p:nvSpPr>
            <p:spPr bwMode="auto">
              <a:xfrm>
                <a:off x="3926" y="3107"/>
                <a:ext cx="419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90" name="Freeform 24"/>
              <p:cNvSpPr>
                <a:spLocks/>
              </p:cNvSpPr>
              <p:nvPr/>
            </p:nvSpPr>
            <p:spPr bwMode="auto">
              <a:xfrm>
                <a:off x="3926" y="2991"/>
                <a:ext cx="457" cy="5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3926" y="2871"/>
                <a:ext cx="495" cy="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3294063" y="5761038"/>
              <a:ext cx="749300" cy="158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294063" y="5962650"/>
              <a:ext cx="749300" cy="15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4202113" y="53006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4259263" y="53006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4321175" y="5300663"/>
              <a:ext cx="1588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4379913" y="53006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4141788" y="53006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>
              <a:off x="2982913" y="53006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>
              <a:off x="3040063" y="53006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3101975" y="5300663"/>
              <a:ext cx="1588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>
              <a:off x="3160713" y="53006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>
              <a:off x="2922588" y="5300663"/>
              <a:ext cx="1587" cy="242887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2376493" y="3057527"/>
              <a:ext cx="2003426" cy="1160463"/>
              <a:chOff x="3926" y="2834"/>
              <a:chExt cx="1262" cy="731"/>
            </a:xfrm>
          </p:grpSpPr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3926" y="3189"/>
                <a:ext cx="1149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3926" y="3073"/>
                <a:ext cx="1186" cy="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8" name="Freeform 42"/>
              <p:cNvSpPr>
                <a:spLocks/>
              </p:cNvSpPr>
              <p:nvPr/>
            </p:nvSpPr>
            <p:spPr bwMode="auto">
              <a:xfrm>
                <a:off x="3926" y="2956"/>
                <a:ext cx="1226" cy="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9" name="Freeform 43"/>
              <p:cNvSpPr>
                <a:spLocks/>
              </p:cNvSpPr>
              <p:nvPr/>
            </p:nvSpPr>
            <p:spPr bwMode="auto">
              <a:xfrm>
                <a:off x="3926" y="2834"/>
                <a:ext cx="1262" cy="7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0" name="Freeform 44"/>
              <p:cNvSpPr>
                <a:spLocks/>
              </p:cNvSpPr>
              <p:nvPr/>
            </p:nvSpPr>
            <p:spPr bwMode="auto">
              <a:xfrm>
                <a:off x="3926" y="3222"/>
                <a:ext cx="382" cy="3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1" name="Freeform 45"/>
              <p:cNvSpPr>
                <a:spLocks/>
              </p:cNvSpPr>
              <p:nvPr/>
            </p:nvSpPr>
            <p:spPr bwMode="auto">
              <a:xfrm>
                <a:off x="3926" y="3107"/>
                <a:ext cx="419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2" name="Freeform 46"/>
              <p:cNvSpPr>
                <a:spLocks/>
              </p:cNvSpPr>
              <p:nvPr/>
            </p:nvSpPr>
            <p:spPr bwMode="auto">
              <a:xfrm>
                <a:off x="3926" y="2991"/>
                <a:ext cx="457" cy="5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3" name="Freeform 47"/>
              <p:cNvSpPr>
                <a:spLocks/>
              </p:cNvSpPr>
              <p:nvPr/>
            </p:nvSpPr>
            <p:spPr bwMode="auto">
              <a:xfrm>
                <a:off x="3926" y="2871"/>
                <a:ext cx="495" cy="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" name="Group 48"/>
            <p:cNvGrpSpPr>
              <a:grpSpLocks/>
            </p:cNvGrpSpPr>
            <p:nvPr/>
          </p:nvGrpSpPr>
          <p:grpSpPr bwMode="auto">
            <a:xfrm>
              <a:off x="2376493" y="1870077"/>
              <a:ext cx="2003426" cy="1160463"/>
              <a:chOff x="3926" y="2834"/>
              <a:chExt cx="1262" cy="731"/>
            </a:xfrm>
          </p:grpSpPr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3926" y="3189"/>
                <a:ext cx="1149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3926" y="3073"/>
                <a:ext cx="1186" cy="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0" name="Freeform 51"/>
              <p:cNvSpPr>
                <a:spLocks/>
              </p:cNvSpPr>
              <p:nvPr/>
            </p:nvSpPr>
            <p:spPr bwMode="auto">
              <a:xfrm>
                <a:off x="3926" y="2956"/>
                <a:ext cx="1226" cy="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1" name="Freeform 52"/>
              <p:cNvSpPr>
                <a:spLocks/>
              </p:cNvSpPr>
              <p:nvPr/>
            </p:nvSpPr>
            <p:spPr bwMode="auto">
              <a:xfrm>
                <a:off x="3926" y="2834"/>
                <a:ext cx="1262" cy="7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2" name="Freeform 53"/>
              <p:cNvSpPr>
                <a:spLocks/>
              </p:cNvSpPr>
              <p:nvPr/>
            </p:nvSpPr>
            <p:spPr bwMode="auto">
              <a:xfrm>
                <a:off x="3926" y="3222"/>
                <a:ext cx="382" cy="3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3" name="Freeform 54"/>
              <p:cNvSpPr>
                <a:spLocks/>
              </p:cNvSpPr>
              <p:nvPr/>
            </p:nvSpPr>
            <p:spPr bwMode="auto">
              <a:xfrm>
                <a:off x="3926" y="3107"/>
                <a:ext cx="419" cy="4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3926" y="2991"/>
                <a:ext cx="457" cy="5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5" name="Freeform 56"/>
              <p:cNvSpPr>
                <a:spLocks/>
              </p:cNvSpPr>
              <p:nvPr/>
            </p:nvSpPr>
            <p:spPr bwMode="auto">
              <a:xfrm>
                <a:off x="3926" y="2871"/>
                <a:ext cx="495" cy="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9" y="0"/>
                  </a:cxn>
                  <a:cxn ang="0">
                    <a:pos x="349" y="356"/>
                  </a:cxn>
                </a:cxnLst>
                <a:rect l="0" t="0" r="r" b="b"/>
                <a:pathLst>
                  <a:path w="349" h="356">
                    <a:moveTo>
                      <a:pt x="0" y="0"/>
                    </a:moveTo>
                    <a:lnTo>
                      <a:pt x="349" y="0"/>
                    </a:lnTo>
                    <a:lnTo>
                      <a:pt x="349" y="356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4" name="Line 57"/>
            <p:cNvSpPr>
              <a:spLocks noChangeShapeType="1"/>
            </p:cNvSpPr>
            <p:nvPr/>
          </p:nvSpPr>
          <p:spPr bwMode="auto">
            <a:xfrm>
              <a:off x="2979738" y="3978275"/>
              <a:ext cx="1587" cy="2428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5" name="Line 58"/>
            <p:cNvSpPr>
              <a:spLocks noChangeShapeType="1"/>
            </p:cNvSpPr>
            <p:nvPr/>
          </p:nvSpPr>
          <p:spPr bwMode="auto">
            <a:xfrm>
              <a:off x="3036888" y="3978275"/>
              <a:ext cx="1587" cy="2428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6" name="Line 59"/>
            <p:cNvSpPr>
              <a:spLocks noChangeShapeType="1"/>
            </p:cNvSpPr>
            <p:nvPr/>
          </p:nvSpPr>
          <p:spPr bwMode="auto">
            <a:xfrm>
              <a:off x="3095625" y="3978275"/>
              <a:ext cx="1588" cy="2428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7" name="Line 60"/>
            <p:cNvSpPr>
              <a:spLocks noChangeShapeType="1"/>
            </p:cNvSpPr>
            <p:nvPr/>
          </p:nvSpPr>
          <p:spPr bwMode="auto">
            <a:xfrm>
              <a:off x="3154363" y="3978275"/>
              <a:ext cx="1587" cy="2428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8" name="Line 61"/>
            <p:cNvSpPr>
              <a:spLocks noChangeShapeType="1"/>
            </p:cNvSpPr>
            <p:nvPr/>
          </p:nvSpPr>
          <p:spPr bwMode="auto">
            <a:xfrm>
              <a:off x="4205288" y="3978275"/>
              <a:ext cx="1587" cy="2428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9" name="Line 62"/>
            <p:cNvSpPr>
              <a:spLocks noChangeShapeType="1"/>
            </p:cNvSpPr>
            <p:nvPr/>
          </p:nvSpPr>
          <p:spPr bwMode="auto">
            <a:xfrm>
              <a:off x="4262438" y="3978275"/>
              <a:ext cx="1587" cy="2428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0" name="Line 63"/>
            <p:cNvSpPr>
              <a:spLocks noChangeShapeType="1"/>
            </p:cNvSpPr>
            <p:nvPr/>
          </p:nvSpPr>
          <p:spPr bwMode="auto">
            <a:xfrm>
              <a:off x="4321175" y="3978275"/>
              <a:ext cx="1588" cy="2428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>
              <a:off x="4379913" y="3978275"/>
              <a:ext cx="1587" cy="242888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2979738" y="2786063"/>
              <a:ext cx="1587" cy="24288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>
              <a:off x="3036888" y="2786063"/>
              <a:ext cx="1587" cy="24288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4" name="Line 67"/>
            <p:cNvSpPr>
              <a:spLocks noChangeShapeType="1"/>
            </p:cNvSpPr>
            <p:nvPr/>
          </p:nvSpPr>
          <p:spPr bwMode="auto">
            <a:xfrm>
              <a:off x="3095625" y="2786063"/>
              <a:ext cx="1588" cy="24288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5" name="Line 68"/>
            <p:cNvSpPr>
              <a:spLocks noChangeShapeType="1"/>
            </p:cNvSpPr>
            <p:nvPr/>
          </p:nvSpPr>
          <p:spPr bwMode="auto">
            <a:xfrm>
              <a:off x="3154363" y="2786063"/>
              <a:ext cx="1587" cy="24288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6" name="Line 69"/>
            <p:cNvSpPr>
              <a:spLocks noChangeShapeType="1"/>
            </p:cNvSpPr>
            <p:nvPr/>
          </p:nvSpPr>
          <p:spPr bwMode="auto">
            <a:xfrm>
              <a:off x="4205288" y="2786063"/>
              <a:ext cx="1587" cy="24288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7" name="Line 70"/>
            <p:cNvSpPr>
              <a:spLocks noChangeShapeType="1"/>
            </p:cNvSpPr>
            <p:nvPr/>
          </p:nvSpPr>
          <p:spPr bwMode="auto">
            <a:xfrm>
              <a:off x="4262438" y="2786063"/>
              <a:ext cx="1587" cy="24288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8" name="Line 71"/>
            <p:cNvSpPr>
              <a:spLocks noChangeShapeType="1"/>
            </p:cNvSpPr>
            <p:nvPr/>
          </p:nvSpPr>
          <p:spPr bwMode="auto">
            <a:xfrm>
              <a:off x="4321175" y="2786063"/>
              <a:ext cx="1588" cy="24288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9" name="Line 72"/>
            <p:cNvSpPr>
              <a:spLocks noChangeShapeType="1"/>
            </p:cNvSpPr>
            <p:nvPr/>
          </p:nvSpPr>
          <p:spPr bwMode="auto">
            <a:xfrm>
              <a:off x="4379913" y="2786063"/>
              <a:ext cx="1587" cy="24288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grpSp>
          <p:nvGrpSpPr>
            <p:cNvPr id="40" name="Group 73"/>
            <p:cNvGrpSpPr>
              <a:grpSpLocks/>
            </p:cNvGrpSpPr>
            <p:nvPr/>
          </p:nvGrpSpPr>
          <p:grpSpPr bwMode="auto">
            <a:xfrm flipH="1">
              <a:off x="1395413" y="5270500"/>
              <a:ext cx="776287" cy="363538"/>
              <a:chOff x="4723" y="1593"/>
              <a:chExt cx="746" cy="350"/>
            </a:xfrm>
          </p:grpSpPr>
          <p:pic>
            <p:nvPicPr>
              <p:cNvPr id="65" name="Picture 74" descr="ServerGreyTra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20" y="1593"/>
                <a:ext cx="349" cy="350"/>
              </a:xfrm>
              <a:prstGeom prst="rect">
                <a:avLst/>
              </a:prstGeom>
              <a:noFill/>
            </p:spPr>
          </p:pic>
          <p:pic>
            <p:nvPicPr>
              <p:cNvPr id="66" name="Picture 75" descr="ServerGreyTra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21" y="1593"/>
                <a:ext cx="349" cy="350"/>
              </a:xfrm>
              <a:prstGeom prst="rect">
                <a:avLst/>
              </a:prstGeom>
              <a:noFill/>
            </p:spPr>
          </p:pic>
          <p:pic>
            <p:nvPicPr>
              <p:cNvPr id="67" name="Picture 76" descr="ServerGreyTra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23" y="1593"/>
                <a:ext cx="349" cy="350"/>
              </a:xfrm>
              <a:prstGeom prst="rect">
                <a:avLst/>
              </a:prstGeom>
              <a:noFill/>
            </p:spPr>
          </p:pic>
        </p:grpSp>
        <p:grpSp>
          <p:nvGrpSpPr>
            <p:cNvPr id="41" name="Group 77"/>
            <p:cNvGrpSpPr>
              <a:grpSpLocks/>
            </p:cNvGrpSpPr>
            <p:nvPr/>
          </p:nvGrpSpPr>
          <p:grpSpPr bwMode="auto">
            <a:xfrm flipH="1">
              <a:off x="1395413" y="5561013"/>
              <a:ext cx="776287" cy="363537"/>
              <a:chOff x="4723" y="1593"/>
              <a:chExt cx="746" cy="350"/>
            </a:xfrm>
          </p:grpSpPr>
          <p:pic>
            <p:nvPicPr>
              <p:cNvPr id="62" name="Picture 78" descr="ServerGreyTra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20" y="1593"/>
                <a:ext cx="349" cy="350"/>
              </a:xfrm>
              <a:prstGeom prst="rect">
                <a:avLst/>
              </a:prstGeom>
              <a:noFill/>
            </p:spPr>
          </p:pic>
          <p:pic>
            <p:nvPicPr>
              <p:cNvPr id="63" name="Picture 79" descr="ServerGreyTra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21" y="1593"/>
                <a:ext cx="349" cy="350"/>
              </a:xfrm>
              <a:prstGeom prst="rect">
                <a:avLst/>
              </a:prstGeom>
              <a:noFill/>
            </p:spPr>
          </p:pic>
          <p:pic>
            <p:nvPicPr>
              <p:cNvPr id="64" name="Picture 80" descr="ServerGreyTran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23" y="1593"/>
                <a:ext cx="349" cy="350"/>
              </a:xfrm>
              <a:prstGeom prst="rect">
                <a:avLst/>
              </a:prstGeom>
              <a:noFill/>
            </p:spPr>
          </p:pic>
        </p:grpSp>
        <p:grpSp>
          <p:nvGrpSpPr>
            <p:cNvPr id="42" name="Group 81"/>
            <p:cNvGrpSpPr>
              <a:grpSpLocks/>
            </p:cNvGrpSpPr>
            <p:nvPr/>
          </p:nvGrpSpPr>
          <p:grpSpPr bwMode="auto">
            <a:xfrm flipH="1">
              <a:off x="2036763" y="5408613"/>
              <a:ext cx="827087" cy="565150"/>
              <a:chOff x="4175" y="2245"/>
              <a:chExt cx="790" cy="539"/>
            </a:xfrm>
          </p:grpSpPr>
          <p:grpSp>
            <p:nvGrpSpPr>
              <p:cNvPr id="46" name="Group 82"/>
              <p:cNvGrpSpPr>
                <a:grpSpLocks/>
              </p:cNvGrpSpPr>
              <p:nvPr/>
            </p:nvGrpSpPr>
            <p:grpSpPr bwMode="auto">
              <a:xfrm>
                <a:off x="4175" y="2471"/>
                <a:ext cx="790" cy="313"/>
                <a:chOff x="4175" y="2471"/>
                <a:chExt cx="790" cy="313"/>
              </a:xfrm>
            </p:grpSpPr>
            <p:sp>
              <p:nvSpPr>
                <p:cNvPr id="59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184" y="2521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4175" y="2471"/>
                  <a:ext cx="790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180" y="2497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" name="Group 86"/>
              <p:cNvGrpSpPr>
                <a:grpSpLocks/>
              </p:cNvGrpSpPr>
              <p:nvPr/>
            </p:nvGrpSpPr>
            <p:grpSpPr bwMode="auto">
              <a:xfrm>
                <a:off x="4175" y="2398"/>
                <a:ext cx="790" cy="313"/>
                <a:chOff x="4175" y="2471"/>
                <a:chExt cx="790" cy="313"/>
              </a:xfrm>
            </p:grpSpPr>
            <p:sp>
              <p:nvSpPr>
                <p:cNvPr id="56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4184" y="2521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4175" y="2471"/>
                  <a:ext cx="790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4180" y="2497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" name="Group 90"/>
              <p:cNvGrpSpPr>
                <a:grpSpLocks/>
              </p:cNvGrpSpPr>
              <p:nvPr/>
            </p:nvGrpSpPr>
            <p:grpSpPr bwMode="auto">
              <a:xfrm>
                <a:off x="4175" y="2321"/>
                <a:ext cx="790" cy="313"/>
                <a:chOff x="4175" y="2471"/>
                <a:chExt cx="790" cy="313"/>
              </a:xfrm>
            </p:grpSpPr>
            <p:sp>
              <p:nvSpPr>
                <p:cNvPr id="53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184" y="2521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175" y="2471"/>
                  <a:ext cx="790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4180" y="2497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" name="Group 94"/>
              <p:cNvGrpSpPr>
                <a:grpSpLocks/>
              </p:cNvGrpSpPr>
              <p:nvPr/>
            </p:nvGrpSpPr>
            <p:grpSpPr bwMode="auto">
              <a:xfrm>
                <a:off x="4175" y="2245"/>
                <a:ext cx="790" cy="313"/>
                <a:chOff x="4175" y="2471"/>
                <a:chExt cx="790" cy="313"/>
              </a:xfrm>
            </p:grpSpPr>
            <p:sp>
              <p:nvSpPr>
                <p:cNvPr id="50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4184" y="2521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4175" y="2471"/>
                  <a:ext cx="790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180" y="2497"/>
                  <a:ext cx="781" cy="263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43" name="Picture 98" descr="150Aspen8810perspectiv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73238" y="4087813"/>
              <a:ext cx="5969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99" descr="150Aspen8810perspectiv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55900" y="5408613"/>
              <a:ext cx="5969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00" descr="150Aspen8810perspectiv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4938" y="5395913"/>
              <a:ext cx="5969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极进网络 在 四川攀成钢</a:t>
            </a:r>
          </a:p>
        </p:txBody>
      </p:sp>
      <p:sp>
        <p:nvSpPr>
          <p:cNvPr id="40964" name="矩形 4"/>
          <p:cNvSpPr>
            <a:spLocks noChangeArrowheads="1"/>
          </p:cNvSpPr>
          <p:nvPr/>
        </p:nvSpPr>
        <p:spPr bwMode="auto">
          <a:xfrm>
            <a:off x="284163" y="1308100"/>
            <a:ext cx="38909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CN" b="1">
              <a:solidFill>
                <a:srgbClr val="17375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zh-CN" b="1">
              <a:solidFill>
                <a:srgbClr val="1737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5" name="矩形 5"/>
          <p:cNvSpPr>
            <a:spLocks noChangeArrowheads="1"/>
          </p:cNvSpPr>
          <p:nvPr/>
        </p:nvSpPr>
        <p:spPr bwMode="auto">
          <a:xfrm>
            <a:off x="298450" y="1417638"/>
            <a:ext cx="4910138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攀成钢：中国最大铁路用钢生产基地及世界三大产钒企业之一</a:t>
            </a: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信息化系统要要求：提供安全、稳定、可靠、高效的融合通信平台，保障营销、</a:t>
            </a:r>
            <a:r>
              <a:rPr lang="en-US" altLang="zh-CN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OA/MAIL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、企业综合管理、财务、调度实时等各类信息</a:t>
            </a:r>
            <a:r>
              <a:rPr lang="en-US" altLang="zh-CN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365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天*</a:t>
            </a:r>
            <a:r>
              <a:rPr lang="en-US" altLang="zh-CN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24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小时不间断、可靠地传输。</a:t>
            </a: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极进网络忠实客户，从千兆平台升级至现有万兆平台。核心</a:t>
            </a: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采用万兆 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Extreme</a:t>
            </a:r>
            <a:r>
              <a:rPr lang="zh-CN" altLang="en-US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BD8810 </a:t>
            </a: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做核心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，万兆 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X460</a:t>
            </a:r>
            <a:r>
              <a:rPr lang="en-US" altLang="zh-CN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做汇聚</a:t>
            </a: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交换机</a:t>
            </a: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2"/>
              </a:buBlip>
            </a:pPr>
            <a:endParaRPr lang="en-US" altLang="zh-CN" b="1" dirty="0" smtClean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Blip>
                <a:blip r:embed="rId2"/>
              </a:buBlip>
            </a:pPr>
            <a:r>
              <a:rPr lang="zh-CN" altLang="en-US" b="1" dirty="0" smtClean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 </a:t>
            </a: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采用万兆骨干网络</a:t>
            </a:r>
            <a:r>
              <a:rPr lang="en-US" altLang="zh-CN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,</a:t>
            </a: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三层环网冗余架构</a:t>
            </a:r>
            <a:r>
              <a:rPr lang="en-US" altLang="zh-CN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,</a:t>
            </a: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充分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      体现高性能稳定设计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Char char="•"/>
            </a:pPr>
            <a:endParaRPr lang="zh-CN" altLang="en-US" b="1" dirty="0">
              <a:solidFill>
                <a:srgbClr val="4F417B"/>
              </a:solidFill>
              <a:latin typeface="Times New Roman" pitchFamily="18" charset="0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  <a:buFontTx/>
              <a:buChar char="•"/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采用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EAPS</a:t>
            </a: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技术确保网络链路中断快速恢复，</a:t>
            </a:r>
          </a:p>
          <a:p>
            <a:pPr marL="285750" indent="-28575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61AF13"/>
              </a:buClr>
              <a:buSzPct val="95000"/>
            </a:pPr>
            <a:r>
              <a:rPr lang="zh-CN" altLang="en-US" b="1" dirty="0">
                <a:solidFill>
                  <a:srgbClr val="4F417B"/>
                </a:solidFill>
                <a:latin typeface="Times New Roman" pitchFamily="18" charset="0"/>
                <a:ea typeface="微软雅黑" pitchFamily="34" charset="-122"/>
              </a:rPr>
              <a:t>      丝毫不影响基地各项通讯业务运作</a:t>
            </a:r>
          </a:p>
        </p:txBody>
      </p:sp>
      <p:pic>
        <p:nvPicPr>
          <p:cNvPr id="26626" name="Picture 2" descr="攀钢整体网络拓扑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371" y="3443345"/>
            <a:ext cx="3271234" cy="277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图片 4" descr="钢铁行业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000" y="1390919"/>
            <a:ext cx="2835402" cy="179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28600" y="990600"/>
            <a:ext cx="5638800" cy="5486400"/>
          </a:xfrm>
          <a:prstGeom prst="rect">
            <a:avLst/>
          </a:prstGeom>
          <a:solidFill>
            <a:srgbClr val="FFFFFF"/>
          </a:solidFill>
          <a:ln w="9525">
            <a:solidFill>
              <a:srgbClr val="A2C2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729" y="206477"/>
            <a:ext cx="8550634" cy="4924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cs typeface="Arial" pitchFamily="34" charset="0"/>
              </a:rPr>
              <a:t>极进网络 在 上海</a:t>
            </a:r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cs typeface="Arial" pitchFamily="34" charset="0"/>
              </a:rPr>
              <a:t>银行城域网</a:t>
            </a:r>
            <a:endParaRPr lang="en-US" altLang="zh-CN" dirty="0" smtClean="0">
              <a:solidFill>
                <a:schemeClr val="bg1"/>
              </a:solidFill>
              <a:latin typeface="黑体" pitchFamily="2" charset="-122"/>
              <a:cs typeface="Arial" pitchFamily="34" charset="0"/>
            </a:endParaRPr>
          </a:p>
        </p:txBody>
      </p:sp>
      <p:sp>
        <p:nvSpPr>
          <p:cNvPr id="25606" name="Line 20"/>
          <p:cNvSpPr>
            <a:spLocks noChangeShapeType="1"/>
          </p:cNvSpPr>
          <p:nvPr/>
        </p:nvSpPr>
        <p:spPr bwMode="auto">
          <a:xfrm flipH="1">
            <a:off x="1703388" y="3524250"/>
            <a:ext cx="801687" cy="823913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zh-CN" altLang="en-US"/>
          </a:p>
        </p:txBody>
      </p:sp>
      <p:sp>
        <p:nvSpPr>
          <p:cNvPr id="25607" name="Line 21"/>
          <p:cNvSpPr>
            <a:spLocks noChangeShapeType="1"/>
          </p:cNvSpPr>
          <p:nvPr/>
        </p:nvSpPr>
        <p:spPr bwMode="auto">
          <a:xfrm flipV="1">
            <a:off x="1743075" y="3554413"/>
            <a:ext cx="1881188" cy="65563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zh-CN" altLang="en-US"/>
          </a:p>
        </p:txBody>
      </p:sp>
      <p:sp>
        <p:nvSpPr>
          <p:cNvPr id="25608" name="Line 22"/>
          <p:cNvSpPr>
            <a:spLocks noChangeShapeType="1"/>
          </p:cNvSpPr>
          <p:nvPr/>
        </p:nvSpPr>
        <p:spPr bwMode="auto">
          <a:xfrm>
            <a:off x="3624263" y="3554413"/>
            <a:ext cx="633412" cy="65563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zh-CN" altLang="en-US"/>
          </a:p>
        </p:txBody>
      </p:sp>
      <p:sp>
        <p:nvSpPr>
          <p:cNvPr id="25609" name="Line 23"/>
          <p:cNvSpPr>
            <a:spLocks noChangeShapeType="1"/>
          </p:cNvSpPr>
          <p:nvPr/>
        </p:nvSpPr>
        <p:spPr bwMode="auto">
          <a:xfrm flipH="1" flipV="1">
            <a:off x="2581275" y="3448050"/>
            <a:ext cx="1600200" cy="76200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zh-CN" altLang="en-US"/>
          </a:p>
        </p:txBody>
      </p:sp>
      <p:sp>
        <p:nvSpPr>
          <p:cNvPr id="25623" name="Text Box 109"/>
          <p:cNvSpPr txBox="1">
            <a:spLocks noChangeArrowheads="1"/>
          </p:cNvSpPr>
          <p:nvPr/>
        </p:nvSpPr>
        <p:spPr bwMode="auto">
          <a:xfrm>
            <a:off x="457200" y="3505200"/>
            <a:ext cx="1219200" cy="5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600" b="1" dirty="0">
                <a:latin typeface="Arial Black" pitchFamily="34" charset="0"/>
              </a:rPr>
              <a:t>BD </a:t>
            </a:r>
            <a:endParaRPr lang="en-US" altLang="zh-CN" sz="1600" b="1" dirty="0" smtClean="0">
              <a:latin typeface="Arial Black" pitchFamily="34" charset="0"/>
            </a:endParaRPr>
          </a:p>
          <a:p>
            <a:pPr algn="ctr" defTabSz="814388">
              <a:lnSpc>
                <a:spcPct val="90000"/>
              </a:lnSpc>
            </a:pPr>
            <a:r>
              <a:rPr lang="en-US" altLang="zh-CN" sz="1600" b="1" dirty="0" smtClean="0">
                <a:latin typeface="Arial Black" pitchFamily="34" charset="0"/>
              </a:rPr>
              <a:t>8800</a:t>
            </a:r>
            <a:endParaRPr lang="en-US" altLang="zh-CN" sz="1600" b="1" dirty="0">
              <a:latin typeface="Arial Black" pitchFamily="34" charset="0"/>
            </a:endParaRPr>
          </a:p>
        </p:txBody>
      </p:sp>
      <p:sp>
        <p:nvSpPr>
          <p:cNvPr id="25624" name="Text Box 110"/>
          <p:cNvSpPr txBox="1">
            <a:spLocks noChangeArrowheads="1"/>
          </p:cNvSpPr>
          <p:nvPr/>
        </p:nvSpPr>
        <p:spPr bwMode="auto">
          <a:xfrm>
            <a:off x="4343400" y="3581400"/>
            <a:ext cx="1600200" cy="5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600" b="1" dirty="0">
                <a:latin typeface="Arial Black" pitchFamily="34" charset="0"/>
              </a:rPr>
              <a:t>Summit </a:t>
            </a:r>
            <a:r>
              <a:rPr lang="en-US" altLang="zh-CN" sz="1600" b="1" dirty="0" smtClean="0">
                <a:latin typeface="Arial Black" pitchFamily="34" charset="0"/>
              </a:rPr>
              <a:t>X480/X450a</a:t>
            </a:r>
            <a:endParaRPr lang="en-US" altLang="zh-CN" sz="1600" b="1" dirty="0">
              <a:latin typeface="Arial Black" pitchFamily="34" charset="0"/>
            </a:endParaRPr>
          </a:p>
        </p:txBody>
      </p:sp>
      <p:sp>
        <p:nvSpPr>
          <p:cNvPr id="25625" name="Line 51"/>
          <p:cNvSpPr>
            <a:spLocks noChangeShapeType="1"/>
          </p:cNvSpPr>
          <p:nvPr/>
        </p:nvSpPr>
        <p:spPr bwMode="auto">
          <a:xfrm>
            <a:off x="2463800" y="3359150"/>
            <a:ext cx="1282700" cy="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zh-CN" altLang="en-US"/>
          </a:p>
        </p:txBody>
      </p:sp>
      <p:sp>
        <p:nvSpPr>
          <p:cNvPr id="25627" name="Rectangle 5"/>
          <p:cNvSpPr>
            <a:spLocks noChangeArrowheads="1"/>
          </p:cNvSpPr>
          <p:nvPr/>
        </p:nvSpPr>
        <p:spPr bwMode="auto">
          <a:xfrm>
            <a:off x="457200" y="3943350"/>
            <a:ext cx="2581274" cy="2381250"/>
          </a:xfrm>
          <a:prstGeom prst="rect">
            <a:avLst/>
          </a:prstGeom>
          <a:solidFill>
            <a:schemeClr val="accent1">
              <a:alpha val="18823"/>
            </a:schemeClr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zh-CN" altLang="zh-CN"/>
          </a:p>
        </p:txBody>
      </p:sp>
      <p:sp>
        <p:nvSpPr>
          <p:cNvPr id="25628" name="Rectangle 5"/>
          <p:cNvSpPr>
            <a:spLocks noChangeArrowheads="1"/>
          </p:cNvSpPr>
          <p:nvPr/>
        </p:nvSpPr>
        <p:spPr bwMode="auto">
          <a:xfrm>
            <a:off x="3200400" y="4038600"/>
            <a:ext cx="2524125" cy="2286000"/>
          </a:xfrm>
          <a:prstGeom prst="rect">
            <a:avLst/>
          </a:prstGeom>
          <a:solidFill>
            <a:srgbClr val="A3C200">
              <a:alpha val="16078"/>
            </a:srgbClr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zh-CN" altLang="zh-CN"/>
          </a:p>
        </p:txBody>
      </p:sp>
      <p:sp>
        <p:nvSpPr>
          <p:cNvPr id="25633" name="Rectangle 5"/>
          <p:cNvSpPr>
            <a:spLocks noChangeArrowheads="1"/>
          </p:cNvSpPr>
          <p:nvPr/>
        </p:nvSpPr>
        <p:spPr bwMode="auto">
          <a:xfrm>
            <a:off x="1743075" y="1419225"/>
            <a:ext cx="2705100" cy="2400300"/>
          </a:xfrm>
          <a:prstGeom prst="rect">
            <a:avLst/>
          </a:prstGeom>
          <a:solidFill>
            <a:srgbClr val="A3C200">
              <a:alpha val="16078"/>
            </a:srgbClr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zh-CN" altLang="zh-CN"/>
          </a:p>
        </p:txBody>
      </p:sp>
      <p:sp>
        <p:nvSpPr>
          <p:cNvPr id="84" name="椭圆 83"/>
          <p:cNvSpPr/>
          <p:nvPr/>
        </p:nvSpPr>
        <p:spPr>
          <a:xfrm>
            <a:off x="2533650" y="2314575"/>
            <a:ext cx="1162050" cy="619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EAPS</a:t>
            </a:r>
            <a:br>
              <a:rPr lang="en-US" altLang="zh-CN" sz="1600" b="1" dirty="0" smtClean="0"/>
            </a:br>
            <a:r>
              <a:rPr lang="zh-CN" altLang="en-US" sz="1600" b="1" dirty="0" smtClean="0"/>
              <a:t>骨干网</a:t>
            </a:r>
            <a:endParaRPr lang="zh-CN" altLang="en-US" sz="1600" b="1" dirty="0"/>
          </a:p>
        </p:txBody>
      </p:sp>
      <p:cxnSp>
        <p:nvCxnSpPr>
          <p:cNvPr id="86" name="直接连接符 85"/>
          <p:cNvCxnSpPr>
            <a:endCxn id="82" idx="0"/>
          </p:cNvCxnSpPr>
          <p:nvPr/>
        </p:nvCxnSpPr>
        <p:spPr>
          <a:xfrm rot="16200000" flipH="1">
            <a:off x="1838218" y="2533756"/>
            <a:ext cx="990599" cy="18835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</p:cxnSp>
      <p:cxnSp>
        <p:nvCxnSpPr>
          <p:cNvPr id="87" name="直接连接符 86"/>
          <p:cNvCxnSpPr/>
          <p:nvPr/>
        </p:nvCxnSpPr>
        <p:spPr>
          <a:xfrm rot="16200000" flipH="1">
            <a:off x="3419368" y="2609956"/>
            <a:ext cx="990599" cy="18835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</p:cxnSp>
      <p:pic>
        <p:nvPicPr>
          <p:cNvPr id="89" name="Picture 9" descr="BlackDiamond_8806_topdow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4951" y="4000500"/>
            <a:ext cx="505124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5" descr="CX_SummitX650_24x_Top_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075" y="4162425"/>
            <a:ext cx="1006720" cy="304800"/>
          </a:xfrm>
          <a:prstGeom prst="rect">
            <a:avLst/>
          </a:prstGeom>
          <a:noFill/>
        </p:spPr>
      </p:pic>
      <p:sp>
        <p:nvSpPr>
          <p:cNvPr id="93" name="Line 51"/>
          <p:cNvSpPr>
            <a:spLocks noChangeShapeType="1"/>
          </p:cNvSpPr>
          <p:nvPr/>
        </p:nvSpPr>
        <p:spPr bwMode="auto">
          <a:xfrm>
            <a:off x="2563813" y="1958975"/>
            <a:ext cx="1282700" cy="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zh-CN" altLang="en-US"/>
          </a:p>
        </p:txBody>
      </p:sp>
      <p:sp>
        <p:nvSpPr>
          <p:cNvPr id="94" name="Line 51"/>
          <p:cNvSpPr>
            <a:spLocks noChangeShapeType="1"/>
          </p:cNvSpPr>
          <p:nvPr/>
        </p:nvSpPr>
        <p:spPr bwMode="auto">
          <a:xfrm>
            <a:off x="2535238" y="1873250"/>
            <a:ext cx="1282700" cy="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zh-CN" altLang="en-US"/>
          </a:p>
        </p:txBody>
      </p:sp>
      <p:pic>
        <p:nvPicPr>
          <p:cNvPr id="80" name="Picture 9" descr="BlackDiamond_8810_topdow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6139" y="1514474"/>
            <a:ext cx="52979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9" descr="BlackDiamond_8810_topdow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1089" y="1533524"/>
            <a:ext cx="52979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Line 51"/>
          <p:cNvSpPr>
            <a:spLocks noChangeShapeType="1"/>
          </p:cNvSpPr>
          <p:nvPr/>
        </p:nvSpPr>
        <p:spPr bwMode="auto">
          <a:xfrm>
            <a:off x="2520950" y="3263900"/>
            <a:ext cx="1282700" cy="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endParaRPr lang="zh-CN" altLang="en-US"/>
          </a:p>
        </p:txBody>
      </p:sp>
      <p:pic>
        <p:nvPicPr>
          <p:cNvPr id="82" name="Picture 9" descr="BlackDiamond_8810_topdow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8039" y="3038474"/>
            <a:ext cx="52979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9" descr="BlackDiamond_8810_topdow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0139" y="3067049"/>
            <a:ext cx="52979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3300" y="4781550"/>
            <a:ext cx="600075" cy="386214"/>
            <a:chOff x="3217" y="1255"/>
            <a:chExt cx="2217" cy="1216"/>
          </a:xfrm>
        </p:grpSpPr>
        <p:sp>
          <p:nvSpPr>
            <p:cNvPr id="98" name="Rectangle 5"/>
            <p:cNvSpPr>
              <a:spLocks noChangeAspect="1" noChangeArrowheads="1"/>
            </p:cNvSpPr>
            <p:nvPr/>
          </p:nvSpPr>
          <p:spPr bwMode="auto">
            <a:xfrm>
              <a:off x="3231" y="1388"/>
              <a:ext cx="2196" cy="107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99" name="Picture 6" descr="SummitX250e24x_CX_StackTopdow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7" y="1255"/>
              <a:ext cx="2217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33775" y="5248275"/>
            <a:ext cx="600075" cy="386214"/>
            <a:chOff x="3217" y="1255"/>
            <a:chExt cx="2217" cy="1216"/>
          </a:xfrm>
        </p:grpSpPr>
        <p:sp>
          <p:nvSpPr>
            <p:cNvPr id="101" name="Rectangle 5"/>
            <p:cNvSpPr>
              <a:spLocks noChangeAspect="1" noChangeArrowheads="1"/>
            </p:cNvSpPr>
            <p:nvPr/>
          </p:nvSpPr>
          <p:spPr bwMode="auto">
            <a:xfrm>
              <a:off x="3231" y="1388"/>
              <a:ext cx="2196" cy="107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02" name="Picture 6" descr="SummitX250e24x_CX_StackTopdow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7" y="1255"/>
              <a:ext cx="2217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6775" y="4743450"/>
            <a:ext cx="600075" cy="386214"/>
            <a:chOff x="3217" y="1255"/>
            <a:chExt cx="2217" cy="1216"/>
          </a:xfrm>
        </p:grpSpPr>
        <p:sp>
          <p:nvSpPr>
            <p:cNvPr id="104" name="Rectangle 5"/>
            <p:cNvSpPr>
              <a:spLocks noChangeAspect="1" noChangeArrowheads="1"/>
            </p:cNvSpPr>
            <p:nvPr/>
          </p:nvSpPr>
          <p:spPr bwMode="auto">
            <a:xfrm>
              <a:off x="3231" y="1388"/>
              <a:ext cx="2196" cy="107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05" name="Picture 6" descr="SummitX250e24x_CX_StackTopdow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7" y="1255"/>
              <a:ext cx="2217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05350" y="5267325"/>
            <a:ext cx="600075" cy="386214"/>
            <a:chOff x="3217" y="1255"/>
            <a:chExt cx="2217" cy="1216"/>
          </a:xfrm>
        </p:grpSpPr>
        <p:sp>
          <p:nvSpPr>
            <p:cNvPr id="107" name="Rectangle 5"/>
            <p:cNvSpPr>
              <a:spLocks noChangeAspect="1" noChangeArrowheads="1"/>
            </p:cNvSpPr>
            <p:nvPr/>
          </p:nvSpPr>
          <p:spPr bwMode="auto">
            <a:xfrm>
              <a:off x="3231" y="1388"/>
              <a:ext cx="2196" cy="107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08" name="Picture 6" descr="SummitX250e24x_CX_StackTopdow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7" y="1255"/>
              <a:ext cx="2217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14400" y="4838700"/>
            <a:ext cx="600075" cy="386214"/>
            <a:chOff x="3217" y="1255"/>
            <a:chExt cx="2217" cy="1216"/>
          </a:xfrm>
        </p:grpSpPr>
        <p:sp>
          <p:nvSpPr>
            <p:cNvPr id="119" name="Rectangle 5"/>
            <p:cNvSpPr>
              <a:spLocks noChangeAspect="1" noChangeArrowheads="1"/>
            </p:cNvSpPr>
            <p:nvPr/>
          </p:nvSpPr>
          <p:spPr bwMode="auto">
            <a:xfrm>
              <a:off x="3231" y="1388"/>
              <a:ext cx="2196" cy="107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20" name="Picture 6" descr="SummitX250e24x_CX_StackTopdow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7" y="1255"/>
              <a:ext cx="2217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04875" y="5305425"/>
            <a:ext cx="600075" cy="386214"/>
            <a:chOff x="3217" y="1255"/>
            <a:chExt cx="2217" cy="1216"/>
          </a:xfrm>
        </p:grpSpPr>
        <p:sp>
          <p:nvSpPr>
            <p:cNvPr id="122" name="Rectangle 5"/>
            <p:cNvSpPr>
              <a:spLocks noChangeAspect="1" noChangeArrowheads="1"/>
            </p:cNvSpPr>
            <p:nvPr/>
          </p:nvSpPr>
          <p:spPr bwMode="auto">
            <a:xfrm>
              <a:off x="3231" y="1388"/>
              <a:ext cx="2196" cy="107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23" name="Picture 6" descr="SummitX250e24x_CX_StackTopdow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7" y="1255"/>
              <a:ext cx="2217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47875" y="4800600"/>
            <a:ext cx="600075" cy="386214"/>
            <a:chOff x="3217" y="1255"/>
            <a:chExt cx="2217" cy="1216"/>
          </a:xfrm>
        </p:grpSpPr>
        <p:sp>
          <p:nvSpPr>
            <p:cNvPr id="125" name="Rectangle 5"/>
            <p:cNvSpPr>
              <a:spLocks noChangeAspect="1" noChangeArrowheads="1"/>
            </p:cNvSpPr>
            <p:nvPr/>
          </p:nvSpPr>
          <p:spPr bwMode="auto">
            <a:xfrm>
              <a:off x="3231" y="1388"/>
              <a:ext cx="2196" cy="107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26" name="Picture 6" descr="SummitX250e24x_CX_StackTopdow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7" y="1255"/>
              <a:ext cx="2217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076450" y="5324475"/>
            <a:ext cx="600075" cy="386214"/>
            <a:chOff x="3217" y="1255"/>
            <a:chExt cx="2217" cy="1216"/>
          </a:xfrm>
        </p:grpSpPr>
        <p:sp>
          <p:nvSpPr>
            <p:cNvPr id="128" name="Rectangle 5"/>
            <p:cNvSpPr>
              <a:spLocks noChangeAspect="1" noChangeArrowheads="1"/>
            </p:cNvSpPr>
            <p:nvPr/>
          </p:nvSpPr>
          <p:spPr bwMode="auto">
            <a:xfrm>
              <a:off x="3231" y="1388"/>
              <a:ext cx="2196" cy="1077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29" name="Picture 6" descr="SummitX250e24x_CX_StackTopdow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7" y="1255"/>
              <a:ext cx="2217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0" name="直接连接符 129"/>
          <p:cNvCxnSpPr/>
          <p:nvPr/>
        </p:nvCxnSpPr>
        <p:spPr>
          <a:xfrm rot="16200000" flipH="1">
            <a:off x="1214437" y="5005387"/>
            <a:ext cx="942978" cy="1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rot="16200000" flipH="1">
            <a:off x="1362074" y="5029199"/>
            <a:ext cx="962028" cy="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V="1">
            <a:off x="1847850" y="4993707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V="1">
            <a:off x="1857375" y="5517582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V="1">
            <a:off x="1514475" y="5498532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1495425" y="5003232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 Box 109"/>
          <p:cNvSpPr txBox="1">
            <a:spLocks noChangeArrowheads="1"/>
          </p:cNvSpPr>
          <p:nvPr/>
        </p:nvSpPr>
        <p:spPr bwMode="auto">
          <a:xfrm>
            <a:off x="819150" y="1371600"/>
            <a:ext cx="933450" cy="5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600" b="1" dirty="0">
                <a:latin typeface="Arial Black" pitchFamily="34" charset="0"/>
              </a:rPr>
              <a:t>BD 8800</a:t>
            </a:r>
          </a:p>
        </p:txBody>
      </p:sp>
      <p:sp>
        <p:nvSpPr>
          <p:cNvPr id="137" name="Text Box 109"/>
          <p:cNvSpPr txBox="1">
            <a:spLocks noChangeArrowheads="1"/>
          </p:cNvSpPr>
          <p:nvPr/>
        </p:nvSpPr>
        <p:spPr bwMode="auto">
          <a:xfrm>
            <a:off x="4505325" y="1378878"/>
            <a:ext cx="933450" cy="5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600" b="1" dirty="0">
                <a:latin typeface="Arial Black" pitchFamily="34" charset="0"/>
              </a:rPr>
              <a:t>BD 8800</a:t>
            </a:r>
          </a:p>
        </p:txBody>
      </p:sp>
      <p:cxnSp>
        <p:nvCxnSpPr>
          <p:cNvPr id="144" name="直接连接符 143"/>
          <p:cNvCxnSpPr/>
          <p:nvPr/>
        </p:nvCxnSpPr>
        <p:spPr>
          <a:xfrm rot="16200000" flipH="1">
            <a:off x="1104900" y="5019674"/>
            <a:ext cx="1066803" cy="1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 rot="16200000" flipH="1">
            <a:off x="1385887" y="5072061"/>
            <a:ext cx="1000129" cy="1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1447800" y="5060382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1457325" y="5555682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1905000" y="5050857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905000" y="5565207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 rot="16200000" flipH="1">
            <a:off x="3833812" y="4938712"/>
            <a:ext cx="942978" cy="1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 rot="16200000" flipH="1">
            <a:off x="3981449" y="4962524"/>
            <a:ext cx="962028" cy="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V="1">
            <a:off x="4467225" y="4927032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V="1">
            <a:off x="4476750" y="5450907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flipV="1">
            <a:off x="4133850" y="5431857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flipV="1">
            <a:off x="4114800" y="4936557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rot="16200000" flipH="1">
            <a:off x="3724275" y="4952999"/>
            <a:ext cx="1066803" cy="1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rot="16200000" flipH="1">
            <a:off x="4005262" y="5005386"/>
            <a:ext cx="1000129" cy="1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flipV="1">
            <a:off x="4067175" y="4993707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V="1">
            <a:off x="4076700" y="5489007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V="1">
            <a:off x="4524375" y="4984182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 flipV="1">
            <a:off x="4524375" y="5498532"/>
            <a:ext cx="200025" cy="6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reeform 9"/>
          <p:cNvSpPr>
            <a:spLocks noEditPoints="1"/>
          </p:cNvSpPr>
          <p:nvPr/>
        </p:nvSpPr>
        <p:spPr bwMode="auto">
          <a:xfrm>
            <a:off x="6237514" y="914400"/>
            <a:ext cx="2754086" cy="547687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457"/>
              </a:cxn>
              <a:cxn ang="0">
                <a:pos x="361" y="472"/>
              </a:cxn>
              <a:cxn ang="0">
                <a:pos x="25" y="472"/>
              </a:cxn>
              <a:cxn ang="0">
                <a:pos x="7" y="457"/>
              </a:cxn>
              <a:cxn ang="0">
                <a:pos x="7" y="64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457"/>
              </a:cxn>
              <a:cxn ang="0">
                <a:pos x="361" y="479"/>
              </a:cxn>
              <a:cxn ang="0">
                <a:pos x="25" y="479"/>
              </a:cxn>
              <a:cxn ang="0">
                <a:pos x="0" y="457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169" name="Text Placeholder 12"/>
          <p:cNvSpPr txBox="1">
            <a:spLocks/>
          </p:cNvSpPr>
          <p:nvPr/>
        </p:nvSpPr>
        <p:spPr>
          <a:xfrm>
            <a:off x="6335175" y="1676400"/>
            <a:ext cx="2504025" cy="4443198"/>
          </a:xfrm>
          <a:prstGeom prst="rect">
            <a:avLst/>
          </a:prstGeom>
        </p:spPr>
        <p:txBody>
          <a:bodyPr/>
          <a:lstStyle>
            <a:lvl1pPr marL="225425" indent="-225425">
              <a:buClr>
                <a:schemeClr val="accent2"/>
              </a:buClr>
              <a:defRPr sz="2000">
                <a:latin typeface="Arial" pitchFamily="34" charset="0"/>
              </a:defRPr>
            </a:lvl1pPr>
            <a:lvl2pPr marL="463550" indent="-231775">
              <a:buClr>
                <a:schemeClr val="accent2"/>
              </a:buClr>
              <a:defRPr sz="2000">
                <a:latin typeface="Arial" pitchFamily="34" charset="0"/>
              </a:defRPr>
            </a:lvl2pPr>
            <a:lvl3pPr>
              <a:buClr>
                <a:schemeClr val="accent2"/>
              </a:buClr>
              <a:defRPr sz="2000">
                <a:latin typeface="Arial" pitchFamily="34" charset="0"/>
              </a:defRPr>
            </a:lvl3pPr>
            <a:lvl4pPr>
              <a:buClr>
                <a:schemeClr val="accent2"/>
              </a:buClr>
              <a:defRPr sz="2000">
                <a:latin typeface="Arial" pitchFamily="34" charset="0"/>
              </a:defRPr>
            </a:lvl4pPr>
            <a:lvl5pPr>
              <a:buClr>
                <a:schemeClr val="accent2"/>
              </a:buClr>
              <a:defRPr sz="2000">
                <a:latin typeface="Arial" pitchFamily="34" charset="0"/>
              </a:defRPr>
            </a:lvl5pPr>
          </a:lstStyle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tabLst/>
              <a:defRPr/>
            </a:pPr>
            <a:r>
              <a:rPr lang="zh-CN" altLang="en-US" sz="1400" b="1" kern="0" dirty="0" smtClean="0">
                <a:ea typeface="+mn-ea"/>
                <a:cs typeface="Arial" pitchFamily="34" charset="0"/>
              </a:rPr>
              <a:t>方案设计</a:t>
            </a:r>
            <a:r>
              <a:rPr lang="en-US" altLang="zh-CN" sz="1400" b="1" kern="0" dirty="0" smtClean="0">
                <a:ea typeface="+mn-ea"/>
                <a:cs typeface="Arial" pitchFamily="34" charset="0"/>
              </a:rPr>
              <a:t>:</a:t>
            </a: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lang="zh-CN" altLang="en-US" sz="1400" kern="0" dirty="0" smtClean="0">
                <a:ea typeface="+mn-ea"/>
                <a:cs typeface="Arial" pitchFamily="34" charset="0"/>
              </a:rPr>
              <a:t>三层架构：核心、汇聚和接入层</a:t>
            </a:r>
            <a:endParaRPr lang="en-US" altLang="zh-CN" sz="1400" kern="0" dirty="0" smtClean="0"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lang="zh-CN" altLang="en-US" sz="1400" kern="0" dirty="0" smtClean="0">
                <a:ea typeface="+mn-ea"/>
                <a:cs typeface="Arial" pitchFamily="34" charset="0"/>
              </a:rPr>
              <a:t>通过</a:t>
            </a:r>
            <a:r>
              <a:rPr lang="en-US" altLang="zh-CN" sz="1400" kern="0" dirty="0" smtClean="0">
                <a:ea typeface="+mn-ea"/>
                <a:cs typeface="Arial" pitchFamily="34" charset="0"/>
              </a:rPr>
              <a:t>BD8800</a:t>
            </a:r>
            <a:r>
              <a:rPr lang="zh-CN" altLang="en-US" sz="1400" kern="0" dirty="0" smtClean="0">
                <a:ea typeface="+mn-ea"/>
                <a:cs typeface="Arial" pitchFamily="34" charset="0"/>
              </a:rPr>
              <a:t>构建企业网骨干</a:t>
            </a:r>
            <a:r>
              <a:rPr lang="en-US" altLang="zh-CN" sz="1400" kern="0" dirty="0" smtClean="0">
                <a:ea typeface="+mn-ea"/>
                <a:cs typeface="Arial" pitchFamily="34" charset="0"/>
              </a:rPr>
              <a:t>EAPS</a:t>
            </a:r>
            <a:r>
              <a:rPr lang="zh-CN" altLang="en-US" sz="1400" kern="0" dirty="0" smtClean="0">
                <a:ea typeface="+mn-ea"/>
                <a:cs typeface="Arial" pitchFamily="34" charset="0"/>
              </a:rPr>
              <a:t>环</a:t>
            </a:r>
            <a:endParaRPr lang="en-US" altLang="zh-CN" sz="1400" kern="0" dirty="0" smtClean="0"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分区设置汇聚节点－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BD8800/X4800/X450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，冗余双链路</a:t>
            </a:r>
            <a:r>
              <a:rPr lang="zh-CN" altLang="en-US" sz="1400" kern="0" dirty="0" smtClean="0">
                <a:ea typeface="+mn-ea"/>
                <a:cs typeface="Arial" pitchFamily="34" charset="0"/>
              </a:rPr>
              <a:t>就近连入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核心节点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接入交换机通过冗余双链路上连本地汇聚节点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优点：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eaLnBrk="0" hangingPunct="0">
              <a:lnSpc>
                <a:spcPct val="85000"/>
              </a:lnSpc>
              <a:spcBef>
                <a:spcPts val="700"/>
              </a:spcBef>
              <a:buSzPct val="65000"/>
              <a:buFont typeface="Wingdings 3" pitchFamily="18" charset="2"/>
              <a:buChar char="u"/>
              <a:defRPr/>
            </a:pPr>
            <a:r>
              <a:rPr lang="zh-CN" altLang="en-US" sz="1400" kern="0" dirty="0" smtClean="0">
                <a:cs typeface="Arial" pitchFamily="34" charset="0"/>
              </a:rPr>
              <a:t>高可靠：</a:t>
            </a:r>
            <a:r>
              <a:rPr lang="en-US" altLang="zh-CN" sz="1400" kern="0" dirty="0" smtClean="0">
                <a:cs typeface="Arial" pitchFamily="34" charset="0"/>
              </a:rPr>
              <a:t>50ms</a:t>
            </a:r>
            <a:r>
              <a:rPr lang="zh-CN" altLang="en-US" sz="1400" kern="0" dirty="0" smtClean="0">
                <a:cs typeface="Arial" pitchFamily="34" charset="0"/>
              </a:rPr>
              <a:t>链路保护，端到端模块化操作系统</a:t>
            </a:r>
            <a:endParaRPr lang="en-US" altLang="zh-CN" sz="1400" kern="0" dirty="0" smtClean="0">
              <a:cs typeface="Arial" pitchFamily="34" charset="0"/>
            </a:endParaRPr>
          </a:p>
          <a:p>
            <a:pPr lvl="0" eaLnBrk="0" hangingPunct="0">
              <a:lnSpc>
                <a:spcPct val="85000"/>
              </a:lnSpc>
              <a:spcBef>
                <a:spcPts val="700"/>
              </a:spcBef>
              <a:buSzPct val="65000"/>
              <a:buFont typeface="Wingdings 3" pitchFamily="18" charset="2"/>
              <a:buChar char="u"/>
              <a:defRPr/>
            </a:pPr>
            <a:r>
              <a:rPr lang="zh-CN" altLang="en-US" sz="1400" kern="0" dirty="0" smtClean="0">
                <a:ea typeface="+mn-ea"/>
                <a:cs typeface="Arial" pitchFamily="34" charset="0"/>
              </a:rPr>
              <a:t>高性能：线速千兆</a:t>
            </a:r>
            <a:r>
              <a:rPr lang="en-US" altLang="zh-CN" sz="1400" kern="0" dirty="0" smtClean="0">
                <a:ea typeface="+mn-ea"/>
                <a:cs typeface="Arial" pitchFamily="34" charset="0"/>
              </a:rPr>
              <a:t>/</a:t>
            </a:r>
            <a:r>
              <a:rPr lang="zh-CN" altLang="en-US" sz="1400" kern="0" dirty="0" smtClean="0">
                <a:ea typeface="+mn-ea"/>
                <a:cs typeface="Arial" pitchFamily="34" charset="0"/>
              </a:rPr>
              <a:t>万兆</a:t>
            </a:r>
            <a:endParaRPr lang="en-US" altLang="zh-CN" sz="1400" kern="0" dirty="0" smtClean="0">
              <a:ea typeface="+mn-ea"/>
              <a:cs typeface="Arial" pitchFamily="34" charset="0"/>
            </a:endParaRPr>
          </a:p>
          <a:p>
            <a:pPr lvl="0" eaLnBrk="0" hangingPunct="0">
              <a:lnSpc>
                <a:spcPct val="85000"/>
              </a:lnSpc>
              <a:spcBef>
                <a:spcPts val="700"/>
              </a:spcBef>
              <a:buSzPct val="65000"/>
              <a:buFont typeface="Wingdings 3" pitchFamily="18" charset="2"/>
              <a:buChar char="u"/>
              <a:defRPr/>
            </a:pP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灵活扩展：堆叠扩展</a:t>
            </a:r>
            <a:endParaRPr kumimoji="0" lang="en-US" altLang="zh-CN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 eaLnBrk="0" hangingPunct="0">
              <a:lnSpc>
                <a:spcPct val="85000"/>
              </a:lnSpc>
              <a:spcBef>
                <a:spcPts val="700"/>
              </a:spcBef>
              <a:buSzPct val="65000"/>
              <a:buFont typeface="Wingdings 3" pitchFamily="18" charset="2"/>
              <a:buChar char="u"/>
              <a:defRPr/>
            </a:pP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全方位安全防护：核心虚拟路由，接入准入认证，全网</a:t>
            </a:r>
            <a:r>
              <a:rPr kumimoji="0" lang="en-US" altLang="zh-CN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sFlow</a:t>
            </a: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实时监控</a:t>
            </a:r>
            <a:endParaRPr kumimoji="0" lang="en-US" altLang="zh-CN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tabLst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Text Box 109"/>
          <p:cNvSpPr txBox="1">
            <a:spLocks noChangeArrowheads="1"/>
          </p:cNvSpPr>
          <p:nvPr/>
        </p:nvSpPr>
        <p:spPr bwMode="auto">
          <a:xfrm>
            <a:off x="914400" y="5734050"/>
            <a:ext cx="2209800" cy="5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600" b="1" dirty="0" smtClean="0">
                <a:latin typeface="Arial Black" pitchFamily="34" charset="0"/>
              </a:rPr>
              <a:t>SummitX150/350</a:t>
            </a:r>
          </a:p>
          <a:p>
            <a:pPr algn="ctr" defTabSz="814388">
              <a:lnSpc>
                <a:spcPct val="90000"/>
              </a:lnSpc>
            </a:pPr>
            <a:r>
              <a:rPr lang="en-US" altLang="zh-CN" sz="1600" b="1" dirty="0" smtClean="0">
                <a:latin typeface="Arial Black" pitchFamily="34" charset="0"/>
              </a:rPr>
              <a:t>SummitX250/450</a:t>
            </a:r>
            <a:endParaRPr lang="en-US" altLang="zh-CN" sz="1600" b="1" dirty="0">
              <a:latin typeface="Arial Black" pitchFamily="34" charset="0"/>
            </a:endParaRPr>
          </a:p>
        </p:txBody>
      </p:sp>
      <p:sp>
        <p:nvSpPr>
          <p:cNvPr id="85" name="Text Box 109"/>
          <p:cNvSpPr txBox="1">
            <a:spLocks noChangeArrowheads="1"/>
          </p:cNvSpPr>
          <p:nvPr/>
        </p:nvSpPr>
        <p:spPr bwMode="auto">
          <a:xfrm>
            <a:off x="3429001" y="5648325"/>
            <a:ext cx="2209800" cy="5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600" b="1" dirty="0" smtClean="0">
                <a:latin typeface="Arial Black" pitchFamily="34" charset="0"/>
              </a:rPr>
              <a:t>SummitX150/350</a:t>
            </a:r>
          </a:p>
          <a:p>
            <a:pPr algn="ctr" defTabSz="814388">
              <a:lnSpc>
                <a:spcPct val="90000"/>
              </a:lnSpc>
            </a:pPr>
            <a:r>
              <a:rPr lang="en-US" altLang="zh-CN" sz="1600" b="1" dirty="0" smtClean="0">
                <a:latin typeface="Arial Black" pitchFamily="34" charset="0"/>
              </a:rPr>
              <a:t>SummitX250/450</a:t>
            </a:r>
            <a:endParaRPr lang="en-US" altLang="zh-CN" sz="1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fzDYmjzA5nvQNnNSYvhN"/>
  <p:tag name="DVSHEQ" val="1326067394"/>
</p:tagLst>
</file>

<file path=ppt/theme/theme1.xml><?xml version="1.0" encoding="utf-8"?>
<a:theme xmlns:a="http://schemas.openxmlformats.org/drawingml/2006/main" name="Extreme.Overview.2012">
  <a:themeElements>
    <a:clrScheme name="Custom 3">
      <a:dk1>
        <a:sysClr val="windowText" lastClr="000000"/>
      </a:dk1>
      <a:lt1>
        <a:sysClr val="window" lastClr="FFFFFF"/>
      </a:lt1>
      <a:dk2>
        <a:srgbClr val="2C2542"/>
      </a:dk2>
      <a:lt2>
        <a:srgbClr val="EEECE1"/>
      </a:lt2>
      <a:accent1>
        <a:srgbClr val="584A83"/>
      </a:accent1>
      <a:accent2>
        <a:srgbClr val="427D97"/>
      </a:accent2>
      <a:accent3>
        <a:srgbClr val="5E926E"/>
      </a:accent3>
      <a:accent4>
        <a:srgbClr val="A3C200"/>
      </a:accent4>
      <a:accent5>
        <a:srgbClr val="777777"/>
      </a:accent5>
      <a:accent6>
        <a:srgbClr val="3F3F3F"/>
      </a:accent6>
      <a:hlink>
        <a:srgbClr val="0000FF"/>
      </a:hlink>
      <a:folHlink>
        <a:srgbClr val="800080"/>
      </a:folHlink>
    </a:clrScheme>
    <a:fontScheme name="Extr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 marL="228600" marR="0" indent="-228600" algn="l" defTabSz="914400" rtl="0" eaLnBrk="1" fontAlgn="auto" latinLnBrk="0" hangingPunct="1">
          <a:lnSpc>
            <a:spcPct val="85000"/>
          </a:lnSpc>
          <a:spcBef>
            <a:spcPts val="12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2800" b="0" i="0" u="none" strike="noStrike" kern="1200" cap="none" spc="0" normalizeH="0" baseline="0" noProof="0" smtClean="0">
            <a:ln>
              <a:noFill/>
            </a:ln>
            <a:solidFill>
              <a:srgbClr val="74639B"/>
            </a:solidFill>
            <a:effectLst/>
            <a:uLnTx/>
            <a:uFillTx/>
            <a:latin typeface="Arial Narrow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Extreme.Overview.2012.thmx</Template>
  <TotalTime>5812</TotalTime>
  <Words>519</Words>
  <Application>Microsoft Macintosh PowerPoint</Application>
  <PresentationFormat>全屏显示(4:3)</PresentationFormat>
  <Paragraphs>68</Paragraphs>
  <Slides>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Extreme.Overview.2012</vt:lpstr>
      <vt:lpstr>极进网络 在 大型企业</vt:lpstr>
      <vt:lpstr>中国海洋石油</vt:lpstr>
      <vt:lpstr>极进网络 在 酒泉卫星发射中心</vt:lpstr>
      <vt:lpstr>极进网络 在 四川攀成钢</vt:lpstr>
      <vt:lpstr>极进网络 在 上海银行城域网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Specialist24</dc:creator>
  <cp:lastModifiedBy>Anthony Shi</cp:lastModifiedBy>
  <cp:revision>389</cp:revision>
  <dcterms:created xsi:type="dcterms:W3CDTF">2010-06-17T16:23:15Z</dcterms:created>
  <dcterms:modified xsi:type="dcterms:W3CDTF">2013-06-17T04:49:31Z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serID">
    <vt:lpwstr>2336</vt:lpwstr>
  </property>
  <property fmtid="{D5CDD505-2E9C-101B-9397-08002B2CF9AE}" pid="3" name="Offisync_IsFrozen">
    <vt:lpwstr>False</vt:lpwstr>
  </property>
  <property fmtid="{D5CDD505-2E9C-101B-9397-08002B2CF9AE}" pid="4" name="Offisync_UpdateToken">
    <vt:lpwstr>4</vt:lpwstr>
  </property>
  <property fmtid="{D5CDD505-2E9C-101B-9397-08002B2CF9AE}" pid="5" name="Offisync_ProviderName">
    <vt:lpwstr>Jive</vt:lpwstr>
  </property>
  <property fmtid="{D5CDD505-2E9C-101B-9397-08002B2CF9AE}" pid="6" name="Offisync_FolderId">
    <vt:lpwstr/>
  </property>
  <property fmtid="{D5CDD505-2E9C-101B-9397-08002B2CF9AE}" pid="7" name="Offisync_UniqueId">
    <vt:lpwstr>1993</vt:lpwstr>
  </property>
  <property fmtid="{D5CDD505-2E9C-101B-9397-08002B2CF9AE}" pid="8" name="Offisync_Username">
    <vt:lpwstr>rkarnbach</vt:lpwstr>
  </property>
  <property fmtid="{D5CDD505-2E9C-101B-9397-08002B2CF9AE}" pid="9" name="Offisync_SaveTime">
    <vt:lpwstr/>
  </property>
  <property fmtid="{D5CDD505-2E9C-101B-9397-08002B2CF9AE}" pid="10" name="Offisync_IsSaved">
    <vt:lpwstr>False</vt:lpwstr>
  </property>
  <property fmtid="{D5CDD505-2E9C-101B-9397-08002B2CF9AE}" pid="11" name="Offisync_ProviderInitializationData">
    <vt:lpwstr>https://basecamp.extremenetworks.com</vt:lpwstr>
  </property>
  <property fmtid="{D5CDD505-2E9C-101B-9397-08002B2CF9AE}" pid="12" name="Offisync_FileTitle">
    <vt:lpwstr/>
  </property>
</Properties>
</file>