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11"/>
  </p:notesMasterIdLst>
  <p:handoutMasterIdLst>
    <p:handoutMasterId r:id="rId12"/>
  </p:handoutMasterIdLst>
  <p:sldIdLst>
    <p:sldId id="546" r:id="rId2"/>
    <p:sldId id="547" r:id="rId3"/>
    <p:sldId id="548" r:id="rId4"/>
    <p:sldId id="549" r:id="rId5"/>
    <p:sldId id="550" r:id="rId6"/>
    <p:sldId id="551" r:id="rId7"/>
    <p:sldId id="552" r:id="rId8"/>
    <p:sldId id="553" r:id="rId9"/>
    <p:sldId id="554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FDB43"/>
    <a:srgbClr val="C7C1D7"/>
    <a:srgbClr val="ACA1C3"/>
    <a:srgbClr val="FFCC99"/>
    <a:srgbClr val="FFCC66"/>
    <a:srgbClr val="FFCC00"/>
    <a:srgbClr val="404040"/>
    <a:srgbClr val="3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2950" autoAdjust="0"/>
  </p:normalViewPr>
  <p:slideViewPr>
    <p:cSldViewPr snapToGrid="0" showGuides="1">
      <p:cViewPr varScale="1">
        <p:scale>
          <a:sx n="65" d="100"/>
          <a:sy n="65" d="100"/>
        </p:scale>
        <p:origin x="-1536" y="-108"/>
      </p:cViewPr>
      <p:guideLst>
        <p:guide orient="horz" pos="259"/>
        <p:guide orient="horz" pos="3411"/>
        <p:guide orient="horz" pos="780"/>
        <p:guide pos="2880"/>
        <p:guide pos="142"/>
        <p:guide pos="56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34" y="-90"/>
      </p:cViewPr>
      <p:guideLst>
        <p:guide orient="horz" pos="2909"/>
        <p:guide pos="218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D39F0-CCEC-43CD-95E5-116F04FE99DC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2010 Extreme Networks,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127A-4007-4FB2-A101-344D30FDD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8263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42EFA1-76E3-4395-938C-C87C6A6E4158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2010 Extreme Networks, Inc. All rights reserved.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D1346B-89EE-43B8-8E76-1A5357F0F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0123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87388"/>
            <a:ext cx="4592637" cy="3443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677" y="4359918"/>
            <a:ext cx="5096722" cy="420874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9450"/>
            <a:ext cx="4656138" cy="3490913"/>
          </a:xfrm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81" y="4398514"/>
            <a:ext cx="5151421" cy="4170144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2627" tIns="46313" rIns="92627" bIns="46313"/>
          <a:lstStyle/>
          <a:p>
            <a:fld id="{14098358-7F29-4B0B-8FFF-2826F21CFF3C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677" y="4387136"/>
            <a:ext cx="5096722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33" tIns="45516" rIns="91033" bIns="45516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zh-CN" altLang="zh-CN" sz="9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1346B-89EE-43B8-8E76-1A5357F0FE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931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9450"/>
            <a:ext cx="4656138" cy="3490913"/>
          </a:xfrm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81" y="4398514"/>
            <a:ext cx="5151421" cy="4170144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3803868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-5926"/>
            <a:ext cx="9144000" cy="5314525"/>
          </a:xfrm>
          <a:prstGeom prst="rect">
            <a:avLst/>
          </a:prstGeom>
        </p:spPr>
      </p:pic>
      <p:pic>
        <p:nvPicPr>
          <p:cNvPr id="7" name="Picture 6" descr="title_bg_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2700"/>
            <a:ext cx="9144000" cy="1765300"/>
          </a:xfrm>
          <a:prstGeom prst="rect">
            <a:avLst/>
          </a:prstGeom>
        </p:spPr>
      </p:pic>
      <p:pic>
        <p:nvPicPr>
          <p:cNvPr id="15" name="Picture 14" descr="Untitled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0675" y="5853047"/>
            <a:ext cx="2308845" cy="4461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804" y="6227345"/>
            <a:ext cx="4345225" cy="3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lang="en-US" sz="2200" kern="1200" dirty="0">
                <a:solidFill>
                  <a:srgbClr val="FFFFFF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04" y="5275580"/>
            <a:ext cx="5293996" cy="9398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cap="none" baseline="0" dirty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58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4" y="1737360"/>
            <a:ext cx="8691563" cy="450786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buFont typeface="Lucida Grande"/>
              <a:buChar char="–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4154" y="1249680"/>
            <a:ext cx="8696325" cy="406399"/>
          </a:xfrm>
        </p:spPr>
        <p:txBody>
          <a:bodyPr anchor="ctr">
            <a:noAutofit/>
          </a:bodyPr>
          <a:lstStyle>
            <a:lvl1pPr algn="ctr">
              <a:buNone/>
              <a:defRPr sz="2200" b="1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3063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10758"/>
            <a:ext cx="7089776" cy="5163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4" y="682626"/>
            <a:ext cx="8691563" cy="5751512"/>
          </a:xfrm>
          <a:prstGeom prst="rect">
            <a:avLst/>
          </a:prstGeom>
        </p:spPr>
        <p:txBody>
          <a:bodyPr/>
          <a:lstStyle>
            <a:lvl1pPr marL="0" indent="0" algn="l">
              <a:defRPr b="1"/>
            </a:lvl1pPr>
            <a:lvl2pPr marL="177800" indent="-177800" algn="l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63550" indent="-176213" algn="l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736600" indent="-163513" algn="l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092200" indent="-177800" algn="l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02A1B50-F458-4694-974F-79A3AC43FDAF}" type="slidenum">
              <a:rPr lang="en-US">
                <a:solidFill>
                  <a:srgbClr val="584A83"/>
                </a:solidFill>
                <a:latin typeface="Arial"/>
              </a:rPr>
              <a:pPr/>
              <a:t>‹#›</a:t>
            </a:fld>
            <a:endParaRPr lang="en-US">
              <a:solidFill>
                <a:srgbClr val="584A83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5778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2"/>
            <a:ext cx="8229600" cy="6858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400" b="1" i="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51351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2008 Extreme Networks, Inc. 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Page </a:t>
            </a:r>
            <a:fld id="{F6F63148-8581-4322-ACFF-D428F0D0F8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914400"/>
            <a:ext cx="8686800" cy="54864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Page </a:t>
            </a:r>
            <a:fld id="{94204259-5A4E-43B5-A594-D262F04F969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425" y="682625"/>
            <a:ext cx="4040188" cy="544353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1847" y="682625"/>
            <a:ext cx="4041775" cy="544353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65A22-77FF-426F-AF5E-13CD6682607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red_header_0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44"/>
            <a:ext cx="9144000" cy="3450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425" y="139700"/>
            <a:ext cx="8695055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5425" y="6493052"/>
            <a:ext cx="536781" cy="251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5424" y="1414463"/>
            <a:ext cx="8691563" cy="483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4665" y="6511327"/>
            <a:ext cx="6374673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584A83"/>
                </a:solidFill>
                <a:cs typeface="Arial" pitchFamily="34" charset="0"/>
              </a:rPr>
              <a:t>© 2012 Extreme Networks, Inc. All rights reserved.</a:t>
            </a:r>
          </a:p>
        </p:txBody>
      </p:sp>
      <p:pic>
        <p:nvPicPr>
          <p:cNvPr id="39" name="Picture 38" descr="Untitled-1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0434" y="2355784"/>
            <a:ext cx="1730486" cy="334393"/>
          </a:xfrm>
          <a:prstGeom prst="rect">
            <a:avLst/>
          </a:prstGeom>
        </p:spPr>
      </p:pic>
      <p:pic>
        <p:nvPicPr>
          <p:cNvPr id="30" name="Picture 29" descr="Untitled-19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6000" y="6426956"/>
            <a:ext cx="1595120" cy="3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4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650" r:id="rId3"/>
    <p:sldLayoutId id="2147483769" r:id="rId4"/>
    <p:sldLayoutId id="2147483771" r:id="rId5"/>
    <p:sldLayoutId id="2147483772" r:id="rId6"/>
    <p:sldLayoutId id="2147483773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dirty="0">
          <a:solidFill>
            <a:srgbClr val="FFFFFF"/>
          </a:solidFill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•"/>
        <a:defRPr sz="2000" b="0" kern="1200">
          <a:solidFill>
            <a:srgbClr val="3F3F3F"/>
          </a:solidFill>
          <a:latin typeface="+mj-lt"/>
          <a:ea typeface="+mn-ea"/>
          <a:cs typeface="Arial" pitchFamily="34" charset="0"/>
        </a:defRPr>
      </a:lvl1pPr>
      <a:lvl2pPr marL="406400" indent="-177800" algn="l" defTabSz="914400" rtl="0" eaLnBrk="1" latinLnBrk="0" hangingPunct="1">
        <a:lnSpc>
          <a:spcPct val="85000"/>
        </a:lnSpc>
        <a:spcBef>
          <a:spcPts val="1200"/>
        </a:spcBef>
        <a:buClrTx/>
        <a:buFont typeface="Lucida Grande"/>
        <a:buChar char="–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2pPr>
      <a:lvl3pPr marL="6350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tabLst/>
        <a:defRPr sz="16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3pPr>
      <a:lvl4pPr marL="8636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4pPr>
      <a:lvl5pPr marL="10922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3" cstate="print">
            <a:lum bright="58000" contrast="-85000"/>
          </a:blip>
          <a:srcRect/>
          <a:stretch>
            <a:fillRect/>
          </a:stretch>
        </p:blipFill>
        <p:spPr bwMode="auto">
          <a:xfrm>
            <a:off x="361506" y="1021480"/>
            <a:ext cx="8452885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420688"/>
          </a:xfrm>
        </p:spPr>
        <p:txBody>
          <a:bodyPr/>
          <a:lstStyle/>
          <a:p>
            <a:r>
              <a:rPr altLang="zh-CN" dirty="0" smtClean="0">
                <a:latin typeface="微软雅黑" pitchFamily="34" charset="-122"/>
                <a:ea typeface="微软雅黑" pitchFamily="34" charset="-122"/>
              </a:rPr>
              <a:t>EXTREME NETWORKS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全球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交通行业客户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3012" name="Rectangle 4"/>
          <p:cNvSpPr>
            <a:spLocks noChangeAspect="1" noChangeArrowheads="1"/>
          </p:cNvSpPr>
          <p:nvPr/>
        </p:nvSpPr>
        <p:spPr bwMode="auto">
          <a:xfrm>
            <a:off x="664535" y="799207"/>
            <a:ext cx="3758609" cy="5856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algn="l">
              <a:lnSpc>
                <a:spcPct val="125000"/>
              </a:lnSpc>
              <a:spcAft>
                <a:spcPct val="0"/>
              </a:spcAft>
              <a:buClr>
                <a:srgbClr val="61AF13"/>
              </a:buClr>
              <a:buFontTx/>
              <a:buBlip>
                <a:blip r:embed="rId4"/>
              </a:buBlip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美洲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Massachusetts Bay Transportation Authority</a:t>
            </a: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CHICAGO TRANSIT AUTHORITY</a:t>
            </a: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OKLAHOMA DEPT OF TRANSPORTATION</a:t>
            </a: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VIRGINIA DEPARTMENT OF TRANSPORTATION</a:t>
            </a: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STATE OF NEBRASKA DEPARTMENT OF ROADS</a:t>
            </a: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STATE OF DELAWARE TRAFFIC MANAGEMENT CENTER</a:t>
            </a:r>
          </a:p>
          <a:p>
            <a:pPr marL="742950" lvl="1" indent="-285750" algn="l">
              <a:lnSpc>
                <a:spcPct val="125000"/>
              </a:lnSpc>
              <a:spcAft>
                <a:spcPct val="0"/>
              </a:spcAft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墨西哥城机场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号航站楼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lnSpc>
                <a:spcPct val="125000"/>
              </a:lnSpc>
              <a:spcAft>
                <a:spcPct val="0"/>
              </a:spcAft>
              <a:buClr>
                <a:srgbClr val="61AF13"/>
              </a:buClr>
              <a:buFontTx/>
              <a:buBlip>
                <a:blip r:embed="rId4"/>
              </a:buBlip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欧洲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德国慕尼黑地铁 系统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(120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个站点，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多台交换机）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芬兰公路管理局－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FINNISH ROAD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ADMINISTRATION</a:t>
            </a: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AUTOPISTA CENTRAL,VESPUCIO </a:t>
            </a: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AUTOSTRADA DEL BRENNERO SPA,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，意大利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3013" name="Rectangle 5"/>
          <p:cNvSpPr>
            <a:spLocks noChangeAspect="1" noChangeArrowheads="1"/>
          </p:cNvSpPr>
          <p:nvPr/>
        </p:nvSpPr>
        <p:spPr bwMode="auto">
          <a:xfrm>
            <a:off x="4548955" y="870096"/>
            <a:ext cx="4191000" cy="5273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lnSpc>
                <a:spcPct val="125000"/>
              </a:lnSpc>
              <a:buClr>
                <a:srgbClr val="61AF13"/>
              </a:buClr>
              <a:buBlip>
                <a:blip r:embed="rId4"/>
              </a:buBlip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中东和非洲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5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南非国家公路局及其下属收费公路站点－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NATIONAL ROADS AGENCY</a:t>
            </a:r>
          </a:p>
          <a:p>
            <a:pPr marL="342900" indent="-342900" algn="l">
              <a:lnSpc>
                <a:spcPct val="150000"/>
              </a:lnSpc>
              <a:spcAft>
                <a:spcPct val="0"/>
              </a:spcAft>
              <a:buClr>
                <a:srgbClr val="61AF13"/>
              </a:buClr>
              <a:buFontTx/>
              <a:buBlip>
                <a:blip r:embed="rId4"/>
              </a:buBlip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lnSpc>
                <a:spcPct val="150000"/>
              </a:lnSpc>
              <a:spcAft>
                <a:spcPct val="0"/>
              </a:spcAft>
              <a:buClr>
                <a:srgbClr val="61AF13"/>
              </a:buClr>
              <a:buFontTx/>
              <a:buBlip>
                <a:blip r:embed="rId4"/>
              </a:buBlip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lnSpc>
                <a:spcPct val="150000"/>
              </a:lnSpc>
              <a:spcAft>
                <a:spcPct val="0"/>
              </a:spcAft>
              <a:buClr>
                <a:srgbClr val="61AF13"/>
              </a:buClr>
              <a:buFontTx/>
              <a:buBlip>
                <a:blip r:embed="rId4"/>
              </a:buBlip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亚洲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algn="l">
              <a:lnSpc>
                <a:spcPct val="150000"/>
              </a:lnSpc>
              <a:spcAft>
                <a:spcPct val="0"/>
              </a:spcAft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香港机场快线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algn="l">
              <a:lnSpc>
                <a:spcPct val="150000"/>
              </a:lnSpc>
              <a:spcAft>
                <a:spcPct val="0"/>
              </a:spcAft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香港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Highway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Department</a:t>
            </a:r>
          </a:p>
          <a:p>
            <a:pPr marL="742950" lvl="1" indent="-285750" algn="l">
              <a:lnSpc>
                <a:spcPct val="150000"/>
              </a:lnSpc>
              <a:spcAft>
                <a:spcPct val="0"/>
              </a:spcAft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新加坡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MRT</a:t>
            </a:r>
          </a:p>
          <a:p>
            <a:pPr marL="742950" lvl="1" indent="-285750">
              <a:lnSpc>
                <a:spcPct val="150000"/>
              </a:lnSpc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台湾交通部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algn="l">
              <a:lnSpc>
                <a:spcPct val="150000"/>
              </a:lnSpc>
              <a:spcAft>
                <a:spcPct val="0"/>
              </a:spcAft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重庆地铁一号线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algn="l">
              <a:lnSpc>
                <a:spcPct val="150000"/>
              </a:lnSpc>
              <a:spcAft>
                <a:spcPct val="0"/>
              </a:spcAft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北京地铁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号线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algn="l">
              <a:lnSpc>
                <a:spcPct val="150000"/>
              </a:lnSpc>
              <a:spcAft>
                <a:spcPct val="0"/>
              </a:spcAft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广深铁路客票网络系统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algn="l">
              <a:lnSpc>
                <a:spcPct val="150000"/>
              </a:lnSpc>
              <a:spcAft>
                <a:spcPct val="0"/>
              </a:spcAft>
              <a:buClr>
                <a:srgbClr val="F98007"/>
              </a:buClr>
              <a:buSzPct val="115000"/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广东省高速公路有限公司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l">
              <a:lnSpc>
                <a:spcPct val="90000"/>
              </a:lnSpc>
              <a:spcAft>
                <a:spcPct val="0"/>
              </a:spcAft>
              <a:buClr>
                <a:srgbClr val="61AF13"/>
              </a:buClr>
              <a:buFontTx/>
              <a:buBlip>
                <a:blip r:embed="rId4"/>
              </a:buBlip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23" b="-938"/>
          <a:stretch/>
        </p:blipFill>
        <p:spPr bwMode="auto">
          <a:xfrm>
            <a:off x="0" y="1411769"/>
            <a:ext cx="579913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28600" y="555165"/>
            <a:ext cx="6419850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北京地铁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14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号线－公安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专网视频监控网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5261" y="1550607"/>
            <a:ext cx="261964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600" dirty="0" smtClean="0"/>
              <a:t>应用：专网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公安视频监控、计算机通信</a:t>
            </a:r>
            <a:endParaRPr lang="en-US" altLang="zh-CN" sz="16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600" dirty="0" smtClean="0"/>
              <a:t>组网方案：</a:t>
            </a:r>
            <a:r>
              <a:rPr lang="en-US" altLang="zh-CN" sz="1600" dirty="0" smtClean="0"/>
              <a:t>MSTP</a:t>
            </a:r>
            <a:r>
              <a:rPr lang="zh-CN" altLang="en-US" sz="1600" dirty="0" smtClean="0"/>
              <a:t>传输骨干，以太网中继接入</a:t>
            </a:r>
            <a:endParaRPr lang="en-US" altLang="zh-CN" sz="16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600" dirty="0" smtClean="0"/>
              <a:t>产品选型：</a:t>
            </a:r>
            <a:endParaRPr lang="en-US" altLang="zh-CN" sz="1600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sz="1300" dirty="0" smtClean="0"/>
              <a:t>BD8800</a:t>
            </a:r>
            <a:r>
              <a:rPr lang="zh-CN" altLang="en-US" sz="1300" dirty="0" smtClean="0"/>
              <a:t>机箱式交换机</a:t>
            </a:r>
            <a:endParaRPr lang="en-US" altLang="zh-CN" sz="13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600" dirty="0" smtClean="0"/>
              <a:t>关键功能特色：</a:t>
            </a:r>
            <a:endParaRPr lang="en-US" altLang="zh-CN" sz="16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300" dirty="0" smtClean="0"/>
              <a:t>高性能组播交换</a:t>
            </a:r>
            <a:endParaRPr lang="en-US" altLang="zh-CN" sz="13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300" dirty="0" smtClean="0"/>
              <a:t>严格服务质量保障实时视频通信</a:t>
            </a:r>
            <a:endParaRPr lang="en-US" altLang="zh-CN" sz="13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300" dirty="0" smtClean="0"/>
              <a:t>模块化操作系统、管理模块无缝切换和升级</a:t>
            </a:r>
            <a:endParaRPr lang="en-US" altLang="zh-CN" sz="1300" dirty="0" smtClean="0"/>
          </a:p>
          <a:p>
            <a:pPr lvl="1" algn="l">
              <a:buFont typeface="Wingdings" pitchFamily="2" charset="2"/>
              <a:buChar char="ü"/>
            </a:pPr>
            <a:r>
              <a:rPr lang="en-US" altLang="zh-CN" sz="1300" dirty="0" smtClean="0"/>
              <a:t>Virtual router</a:t>
            </a:r>
            <a:r>
              <a:rPr lang="zh-CN" altLang="en-US" sz="1300" dirty="0" smtClean="0"/>
              <a:t>虚拟路由隔离</a:t>
            </a:r>
            <a:endParaRPr lang="en-US" altLang="zh-CN" sz="1300" dirty="0" smtClean="0"/>
          </a:p>
          <a:p>
            <a:pPr lvl="1" algn="l">
              <a:buFont typeface="Wingdings" pitchFamily="2" charset="2"/>
              <a:buChar char="ü"/>
            </a:pPr>
            <a:r>
              <a:rPr lang="en-US" altLang="zh-CN" sz="1300" dirty="0" err="1" smtClean="0"/>
              <a:t>sFlow</a:t>
            </a:r>
            <a:r>
              <a:rPr lang="zh-CN" altLang="en-US" sz="1300" dirty="0" smtClean="0"/>
              <a:t>流量可视化管理</a:t>
            </a:r>
            <a:endParaRPr lang="en-US" altLang="zh-CN" sz="1300" dirty="0" smtClean="0"/>
          </a:p>
          <a:p>
            <a:pPr lvl="1" algn="l">
              <a:buFont typeface="Wingdings" pitchFamily="2" charset="2"/>
              <a:buChar char="ü"/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872072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Page </a:t>
            </a:r>
            <a:fld id="{93BA1A73-2CCE-4097-B9C8-22F18CB761F3}" type="slidenum">
              <a:rPr lang="en-US" altLang="zh-CN">
                <a:latin typeface="微软雅黑" pitchFamily="34" charset="-122"/>
                <a:ea typeface="微软雅黑" pitchFamily="34" charset="-122"/>
              </a:rPr>
              <a:pPr/>
              <a:t>3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8801" name="Text Box 17"/>
          <p:cNvSpPr txBox="1">
            <a:spLocks noChangeArrowheads="1"/>
          </p:cNvSpPr>
          <p:nvPr/>
        </p:nvSpPr>
        <p:spPr bwMode="auto">
          <a:xfrm>
            <a:off x="228600" y="112713"/>
            <a:ext cx="6419850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重庆地铁通信系统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7711" y="1297172"/>
            <a:ext cx="4848591" cy="4204438"/>
            <a:chOff x="2202" y="2994"/>
            <a:chExt cx="6749" cy="4440"/>
          </a:xfrm>
        </p:grpSpPr>
        <p:sp>
          <p:nvSpPr>
            <p:cNvPr id="1008642" name="Oval 2"/>
            <p:cNvSpPr>
              <a:spLocks noChangeArrowheads="1"/>
            </p:cNvSpPr>
            <p:nvPr/>
          </p:nvSpPr>
          <p:spPr bwMode="auto">
            <a:xfrm>
              <a:off x="2802" y="5823"/>
              <a:ext cx="1620" cy="93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086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5667"/>
              <a:ext cx="108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8644" name="Line 4"/>
            <p:cNvSpPr>
              <a:spLocks noChangeShapeType="1"/>
            </p:cNvSpPr>
            <p:nvPr/>
          </p:nvSpPr>
          <p:spPr bwMode="auto">
            <a:xfrm>
              <a:off x="4962" y="4944"/>
              <a:ext cx="15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45" name="Line 5"/>
            <p:cNvSpPr>
              <a:spLocks noChangeShapeType="1"/>
            </p:cNvSpPr>
            <p:nvPr/>
          </p:nvSpPr>
          <p:spPr bwMode="auto">
            <a:xfrm flipV="1">
              <a:off x="5727" y="4560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46" name="Line 6"/>
            <p:cNvSpPr>
              <a:spLocks noChangeShapeType="1"/>
            </p:cNvSpPr>
            <p:nvPr/>
          </p:nvSpPr>
          <p:spPr bwMode="auto">
            <a:xfrm>
              <a:off x="5232" y="4974"/>
              <a:ext cx="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47" name="Line 7"/>
            <p:cNvSpPr>
              <a:spLocks noChangeShapeType="1"/>
            </p:cNvSpPr>
            <p:nvPr/>
          </p:nvSpPr>
          <p:spPr bwMode="auto">
            <a:xfrm>
              <a:off x="7077" y="5289"/>
              <a:ext cx="825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48" name="Text Box 8"/>
            <p:cNvSpPr txBox="1">
              <a:spLocks noChangeArrowheads="1"/>
            </p:cNvSpPr>
            <p:nvPr/>
          </p:nvSpPr>
          <p:spPr bwMode="auto">
            <a:xfrm>
              <a:off x="6162" y="3819"/>
              <a:ext cx="162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BlackDiamond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8806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08649" name="Text Box 9"/>
            <p:cNvSpPr txBox="1">
              <a:spLocks noChangeArrowheads="1"/>
            </p:cNvSpPr>
            <p:nvPr/>
          </p:nvSpPr>
          <p:spPr bwMode="auto">
            <a:xfrm>
              <a:off x="7992" y="5316"/>
              <a:ext cx="959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SummitX250e-24t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08650" name="Text Box 10"/>
            <p:cNvSpPr txBox="1">
              <a:spLocks noChangeArrowheads="1"/>
            </p:cNvSpPr>
            <p:nvPr/>
          </p:nvSpPr>
          <p:spPr bwMode="auto">
            <a:xfrm>
              <a:off x="5262" y="4824"/>
              <a:ext cx="900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MSTP</a:t>
              </a:r>
              <a:b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</a:b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传输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08651" name="Text Box 11"/>
            <p:cNvSpPr txBox="1">
              <a:spLocks noChangeArrowheads="1"/>
            </p:cNvSpPr>
            <p:nvPr/>
          </p:nvSpPr>
          <p:spPr bwMode="auto">
            <a:xfrm>
              <a:off x="2202" y="5301"/>
              <a:ext cx="2055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SummitX250e-24t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008652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97" y="3780"/>
              <a:ext cx="629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8653" name="Oval 13"/>
            <p:cNvSpPr>
              <a:spLocks noChangeArrowheads="1"/>
            </p:cNvSpPr>
            <p:nvPr/>
          </p:nvSpPr>
          <p:spPr bwMode="auto">
            <a:xfrm>
              <a:off x="7182" y="5808"/>
              <a:ext cx="1620" cy="936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54" name="Text Box 14"/>
            <p:cNvSpPr txBox="1">
              <a:spLocks noChangeArrowheads="1"/>
            </p:cNvSpPr>
            <p:nvPr/>
          </p:nvSpPr>
          <p:spPr bwMode="auto">
            <a:xfrm>
              <a:off x="2982" y="5979"/>
              <a:ext cx="144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车站</a:t>
              </a: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08655" name="Text Box 15"/>
            <p:cNvSpPr txBox="1">
              <a:spLocks noChangeArrowheads="1"/>
            </p:cNvSpPr>
            <p:nvPr/>
          </p:nvSpPr>
          <p:spPr bwMode="auto">
            <a:xfrm>
              <a:off x="7362" y="5964"/>
              <a:ext cx="144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车站</a:t>
              </a: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008656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2" y="5703"/>
              <a:ext cx="108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8657" name="Oval 17"/>
            <p:cNvSpPr>
              <a:spLocks noChangeArrowheads="1"/>
            </p:cNvSpPr>
            <p:nvPr/>
          </p:nvSpPr>
          <p:spPr bwMode="auto">
            <a:xfrm>
              <a:off x="4467" y="2994"/>
              <a:ext cx="2475" cy="780"/>
            </a:xfrm>
            <a:prstGeom prst="ellips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58" name="Text Box 18"/>
            <p:cNvSpPr txBox="1">
              <a:spLocks noChangeArrowheads="1"/>
            </p:cNvSpPr>
            <p:nvPr/>
          </p:nvSpPr>
          <p:spPr bwMode="auto">
            <a:xfrm>
              <a:off x="5007" y="3174"/>
              <a:ext cx="144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控制中心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08659" name="Line 19"/>
            <p:cNvSpPr>
              <a:spLocks noChangeShapeType="1"/>
            </p:cNvSpPr>
            <p:nvPr/>
          </p:nvSpPr>
          <p:spPr bwMode="auto">
            <a:xfrm>
              <a:off x="6252" y="4944"/>
              <a:ext cx="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08660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0" y="4423"/>
              <a:ext cx="2805" cy="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8661" name="Line 21"/>
            <p:cNvSpPr>
              <a:spLocks noChangeShapeType="1"/>
            </p:cNvSpPr>
            <p:nvPr/>
          </p:nvSpPr>
          <p:spPr bwMode="auto">
            <a:xfrm>
              <a:off x="5712" y="5874"/>
              <a:ext cx="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62" name="Text Box 22"/>
            <p:cNvSpPr txBox="1">
              <a:spLocks noChangeArrowheads="1"/>
            </p:cNvSpPr>
            <p:nvPr/>
          </p:nvSpPr>
          <p:spPr bwMode="auto">
            <a:xfrm>
              <a:off x="4767" y="5976"/>
              <a:ext cx="225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SummitX 250e-24t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08663" name="Oval 23"/>
            <p:cNvSpPr>
              <a:spLocks noChangeArrowheads="1"/>
            </p:cNvSpPr>
            <p:nvPr/>
          </p:nvSpPr>
          <p:spPr bwMode="auto">
            <a:xfrm>
              <a:off x="4992" y="6498"/>
              <a:ext cx="1620" cy="93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64" name="Text Box 24"/>
            <p:cNvSpPr txBox="1">
              <a:spLocks noChangeArrowheads="1"/>
            </p:cNvSpPr>
            <p:nvPr/>
          </p:nvSpPr>
          <p:spPr bwMode="auto">
            <a:xfrm>
              <a:off x="5172" y="6654"/>
              <a:ext cx="144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车站</a:t>
              </a:r>
              <a:r>
                <a:rPr kumimoji="0" lang="en-US" altLang="zh-CN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008665" name="Picture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2" y="6393"/>
              <a:ext cx="108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8666" name="Line 26"/>
            <p:cNvSpPr>
              <a:spLocks noChangeShapeType="1"/>
            </p:cNvSpPr>
            <p:nvPr/>
          </p:nvSpPr>
          <p:spPr bwMode="auto">
            <a:xfrm flipH="1">
              <a:off x="4032" y="5394"/>
              <a:ext cx="54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167423" y="1189007"/>
            <a:ext cx="35885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400" dirty="0" smtClean="0"/>
              <a:t>承载应用：车载视频监控、公安通信</a:t>
            </a:r>
            <a:endParaRPr lang="en-US" altLang="zh-CN" sz="14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400" dirty="0" smtClean="0"/>
              <a:t>网络方案：</a:t>
            </a:r>
            <a:r>
              <a:rPr lang="en-US" altLang="zh-CN" sz="1400" dirty="0" smtClean="0"/>
              <a:t>MSTP</a:t>
            </a:r>
            <a:r>
              <a:rPr lang="zh-CN" altLang="en-US" sz="1400" dirty="0" smtClean="0"/>
              <a:t>传输骨干＋以太网中继接入</a:t>
            </a:r>
            <a:endParaRPr lang="en-US" altLang="zh-CN" sz="1400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400" dirty="0" smtClean="0"/>
              <a:t>产品选型：</a:t>
            </a:r>
            <a:endParaRPr lang="en-US" altLang="zh-CN" sz="1400" dirty="0" smtClean="0"/>
          </a:p>
          <a:p>
            <a:pPr lvl="1">
              <a:buFont typeface="Wingdings" pitchFamily="2" charset="2"/>
              <a:buChar char="ü"/>
            </a:pPr>
            <a:r>
              <a:rPr lang="zh-CN" altLang="en-US" sz="1400" dirty="0" smtClean="0"/>
              <a:t>骨干路由：控制中心，配备</a:t>
            </a:r>
            <a:r>
              <a:rPr lang="en-US" altLang="zh-CN" sz="1400" dirty="0" smtClean="0"/>
              <a:t>BD8800</a:t>
            </a:r>
          </a:p>
          <a:p>
            <a:pPr lvl="1">
              <a:buFont typeface="Wingdings" pitchFamily="2" charset="2"/>
              <a:buChar char="ü"/>
            </a:pPr>
            <a:r>
              <a:rPr lang="zh-CN" altLang="en-US" sz="1400" dirty="0" smtClean="0"/>
              <a:t>边缘路由：车站、车辆段，配备</a:t>
            </a:r>
            <a:r>
              <a:rPr lang="en-US" altLang="zh-CN" sz="1400" dirty="0" smtClean="0"/>
              <a:t>X250e</a:t>
            </a:r>
          </a:p>
          <a:p>
            <a:pPr lvl="1">
              <a:buFont typeface="Wingdings" pitchFamily="2" charset="2"/>
              <a:buChar char="ü"/>
            </a:pPr>
            <a:r>
              <a:rPr lang="zh-CN" altLang="en-US" sz="1400" dirty="0" smtClean="0"/>
              <a:t>上层路由：上层中心，配备</a:t>
            </a:r>
            <a:r>
              <a:rPr lang="en-US" altLang="zh-CN" sz="1400" dirty="0" smtClean="0"/>
              <a:t>X450a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600" dirty="0" smtClean="0"/>
              <a:t>关键功能特色：</a:t>
            </a:r>
            <a:endParaRPr lang="en-US" altLang="zh-CN" sz="16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400" dirty="0" smtClean="0"/>
              <a:t>高性能快速交换</a:t>
            </a:r>
            <a:endParaRPr lang="en-US" altLang="zh-CN" sz="14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400" dirty="0" smtClean="0"/>
              <a:t>严格服务质量保障实时视频通信</a:t>
            </a:r>
            <a:endParaRPr lang="en-US" altLang="zh-CN" sz="14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400" dirty="0" smtClean="0"/>
              <a:t>模块化操作系统、管理模块无缝切换和升级</a:t>
            </a:r>
            <a:endParaRPr lang="en-US" altLang="zh-CN" sz="1400" dirty="0" smtClean="0"/>
          </a:p>
          <a:p>
            <a:pPr lvl="1" algn="l">
              <a:buFont typeface="Wingdings" pitchFamily="2" charset="2"/>
              <a:buChar char="ü"/>
            </a:pPr>
            <a:r>
              <a:rPr lang="en-US" altLang="zh-CN" sz="1400" dirty="0" smtClean="0"/>
              <a:t>Virtual router</a:t>
            </a:r>
            <a:r>
              <a:rPr lang="zh-CN" altLang="en-US" sz="1400" dirty="0" smtClean="0"/>
              <a:t>虚拟路由隔离</a:t>
            </a:r>
            <a:endParaRPr lang="en-US" altLang="zh-CN" sz="1400" dirty="0" smtClean="0"/>
          </a:p>
          <a:p>
            <a:pPr lvl="1" algn="l">
              <a:buFont typeface="Wingdings" pitchFamily="2" charset="2"/>
              <a:buChar char="ü"/>
            </a:pPr>
            <a:endParaRPr lang="zh-CN" alt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23849" y="1307805"/>
            <a:ext cx="4779779" cy="4902495"/>
          </a:xfrm>
          <a:prstGeom prst="rect">
            <a:avLst/>
          </a:prstGeom>
          <a:solidFill>
            <a:srgbClr val="FFFFFF"/>
          </a:solidFill>
          <a:ln w="9525">
            <a:solidFill>
              <a:srgbClr val="A2C2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209550"/>
            <a:ext cx="8742363" cy="4616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广深铁路客票系统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7" name="Freeform 9"/>
          <p:cNvSpPr>
            <a:spLocks noEditPoints="1"/>
          </p:cNvSpPr>
          <p:nvPr/>
        </p:nvSpPr>
        <p:spPr bwMode="auto">
          <a:xfrm>
            <a:off x="5900057" y="850605"/>
            <a:ext cx="2754086" cy="5688418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361" y="48"/>
              </a:cxn>
              <a:cxn ang="0">
                <a:pos x="379" y="64"/>
              </a:cxn>
              <a:cxn ang="0">
                <a:pos x="379" y="457"/>
              </a:cxn>
              <a:cxn ang="0">
                <a:pos x="361" y="472"/>
              </a:cxn>
              <a:cxn ang="0">
                <a:pos x="25" y="472"/>
              </a:cxn>
              <a:cxn ang="0">
                <a:pos x="7" y="457"/>
              </a:cxn>
              <a:cxn ang="0">
                <a:pos x="7" y="64"/>
              </a:cxn>
              <a:cxn ang="0">
                <a:pos x="25" y="48"/>
              </a:cxn>
              <a:cxn ang="0">
                <a:pos x="25" y="0"/>
              </a:cxn>
              <a:cxn ang="0">
                <a:pos x="361" y="0"/>
              </a:cxn>
              <a:cxn ang="0">
                <a:pos x="386" y="22"/>
              </a:cxn>
              <a:cxn ang="0">
                <a:pos x="386" y="457"/>
              </a:cxn>
              <a:cxn ang="0">
                <a:pos x="361" y="479"/>
              </a:cxn>
              <a:cxn ang="0">
                <a:pos x="25" y="479"/>
              </a:cxn>
              <a:cxn ang="0">
                <a:pos x="0" y="457"/>
              </a:cxn>
              <a:cxn ang="0">
                <a:pos x="0" y="22"/>
              </a:cxn>
              <a:cxn ang="0">
                <a:pos x="25" y="0"/>
              </a:cxn>
            </a:cxnLst>
            <a:rect l="0" t="0" r="r" b="b"/>
            <a:pathLst>
              <a:path w="386" h="479">
                <a:moveTo>
                  <a:pt x="25" y="48"/>
                </a:moveTo>
                <a:lnTo>
                  <a:pt x="361" y="48"/>
                </a:lnTo>
                <a:cubicBezTo>
                  <a:pt x="370" y="48"/>
                  <a:pt x="379" y="55"/>
                  <a:pt x="379" y="64"/>
                </a:cubicBezTo>
                <a:lnTo>
                  <a:pt x="379" y="457"/>
                </a:lnTo>
                <a:cubicBezTo>
                  <a:pt x="379" y="466"/>
                  <a:pt x="370" y="472"/>
                  <a:pt x="361" y="472"/>
                </a:cubicBezTo>
                <a:lnTo>
                  <a:pt x="25" y="472"/>
                </a:lnTo>
                <a:cubicBezTo>
                  <a:pt x="16" y="472"/>
                  <a:pt x="7" y="466"/>
                  <a:pt x="7" y="457"/>
                </a:cubicBezTo>
                <a:lnTo>
                  <a:pt x="7" y="64"/>
                </a:lnTo>
                <a:cubicBezTo>
                  <a:pt x="7" y="54"/>
                  <a:pt x="16" y="48"/>
                  <a:pt x="25" y="48"/>
                </a:cubicBezTo>
                <a:close/>
                <a:moveTo>
                  <a:pt x="25" y="0"/>
                </a:moveTo>
                <a:lnTo>
                  <a:pt x="361" y="0"/>
                </a:lnTo>
                <a:cubicBezTo>
                  <a:pt x="374" y="0"/>
                  <a:pt x="386" y="9"/>
                  <a:pt x="386" y="22"/>
                </a:cubicBezTo>
                <a:lnTo>
                  <a:pt x="386" y="457"/>
                </a:lnTo>
                <a:cubicBezTo>
                  <a:pt x="386" y="469"/>
                  <a:pt x="374" y="479"/>
                  <a:pt x="361" y="479"/>
                </a:cubicBezTo>
                <a:lnTo>
                  <a:pt x="25" y="479"/>
                </a:lnTo>
                <a:cubicBezTo>
                  <a:pt x="12" y="479"/>
                  <a:pt x="0" y="469"/>
                  <a:pt x="0" y="457"/>
                </a:cubicBezTo>
                <a:lnTo>
                  <a:pt x="0" y="22"/>
                </a:lnTo>
                <a:cubicBezTo>
                  <a:pt x="0" y="9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9" name="Text Placeholder 12"/>
          <p:cNvSpPr txBox="1">
            <a:spLocks/>
          </p:cNvSpPr>
          <p:nvPr/>
        </p:nvSpPr>
        <p:spPr>
          <a:xfrm>
            <a:off x="5992275" y="1558881"/>
            <a:ext cx="2504025" cy="4788756"/>
          </a:xfrm>
          <a:prstGeom prst="rect">
            <a:avLst/>
          </a:prstGeom>
        </p:spPr>
        <p:txBody>
          <a:bodyPr/>
          <a:lstStyle>
            <a:lvl1pPr marL="225425" indent="-225425">
              <a:buClr>
                <a:schemeClr val="accent2"/>
              </a:buClr>
              <a:defRPr sz="2000">
                <a:latin typeface="Arial" pitchFamily="34" charset="0"/>
              </a:defRPr>
            </a:lvl1pPr>
            <a:lvl2pPr marL="463550" indent="-231775">
              <a:buClr>
                <a:schemeClr val="accent2"/>
              </a:buClr>
              <a:defRPr sz="2000">
                <a:latin typeface="Arial" pitchFamily="34" charset="0"/>
              </a:defRPr>
            </a:lvl2pPr>
            <a:lvl3pPr>
              <a:buClr>
                <a:schemeClr val="accent2"/>
              </a:buClr>
              <a:defRPr sz="2000">
                <a:latin typeface="Arial" pitchFamily="34" charset="0"/>
              </a:defRPr>
            </a:lvl3pPr>
            <a:lvl4pPr>
              <a:buClr>
                <a:schemeClr val="accent2"/>
              </a:buClr>
              <a:defRPr sz="2000">
                <a:latin typeface="Arial" pitchFamily="34" charset="0"/>
              </a:defRPr>
            </a:lvl4pPr>
            <a:lvl5pPr>
              <a:buClr>
                <a:schemeClr val="accent2"/>
              </a:buClr>
              <a:defRPr sz="2000">
                <a:latin typeface="Arial" pitchFamily="34" charset="0"/>
              </a:defRPr>
            </a:lvl5pPr>
          </a:lstStyle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tabLst/>
              <a:defRPr/>
            </a:pPr>
            <a:r>
              <a:rPr lang="zh-CN" altLang="en-US" sz="1400" b="1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方案设计</a:t>
            </a:r>
            <a:r>
              <a:rPr lang="en-US" altLang="zh-CN" sz="1400" b="1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:</a:t>
            </a: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多个站点：广州、东莞、深圳等</a:t>
            </a:r>
            <a:endParaRPr lang="en-US" altLang="zh-CN" sz="14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每个站点二层架构：核心、接入层</a:t>
            </a:r>
            <a:endParaRPr lang="en-US" altLang="zh-CN" sz="14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lang="en-US" altLang="zh-CN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BD8800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双核心，</a:t>
            </a:r>
            <a:r>
              <a:rPr lang="en-US" altLang="zh-CN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Alpine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机箱为高可靠接入或</a:t>
            </a:r>
            <a:r>
              <a:rPr lang="en-US" altLang="zh-CN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Summit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交换机作为接入</a:t>
            </a:r>
            <a:endParaRPr lang="en-US" altLang="zh-CN" sz="14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高性能服务器直连核心</a:t>
            </a:r>
            <a:r>
              <a:rPr lang="en-US" altLang="zh-CN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BD8800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交换机</a:t>
            </a:r>
            <a:endParaRPr lang="en-US" altLang="zh-CN" sz="14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 3" pitchFamily="18" charset="2"/>
              <a:buChar char="u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接入交换机通过冗余双链路上连本地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核心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节点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关键优点：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ts val="700"/>
              </a:spcBef>
              <a:buSzPct val="65000"/>
              <a:buFont typeface="Wingdings 3" pitchFamily="18" charset="2"/>
              <a:buChar char="u"/>
              <a:defRPr/>
            </a:pP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高性能</a:t>
            </a:r>
            <a:r>
              <a:rPr lang="en-US" altLang="zh-CN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低延迟：线速千兆</a:t>
            </a:r>
            <a:r>
              <a:rPr lang="en-US" altLang="zh-CN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万兆</a:t>
            </a:r>
            <a:endParaRPr lang="en-US" altLang="zh-CN" sz="14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eaLnBrk="0" hangingPunct="0">
              <a:lnSpc>
                <a:spcPct val="85000"/>
              </a:lnSpc>
              <a:spcBef>
                <a:spcPts val="700"/>
              </a:spcBef>
              <a:buSzPct val="65000"/>
              <a:buFont typeface="Wingdings 3" pitchFamily="18" charset="2"/>
              <a:buChar char="u"/>
              <a:defRPr/>
            </a:pP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高可靠：</a:t>
            </a:r>
            <a:r>
              <a:rPr lang="en-US" altLang="zh-CN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50ms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链路保护，端到端模块化操作系统</a:t>
            </a:r>
            <a:endParaRPr lang="en-US" altLang="zh-CN" sz="1400" kern="0" dirty="0" smtClean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eaLnBrk="0" hangingPunct="0">
              <a:lnSpc>
                <a:spcPct val="85000"/>
              </a:lnSpc>
              <a:spcBef>
                <a:spcPts val="700"/>
              </a:spcBef>
              <a:buSzPct val="65000"/>
              <a:buFont typeface="Wingdings 3" pitchFamily="18" charset="2"/>
              <a:buChar char="u"/>
              <a:defRPr/>
            </a:pP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灵活扩展：混合堆叠扩展</a:t>
            </a:r>
            <a:endParaRPr kumimoji="0" lang="en-US" altLang="zh-CN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eaLnBrk="0" hangingPunct="0">
              <a:lnSpc>
                <a:spcPct val="85000"/>
              </a:lnSpc>
              <a:spcBef>
                <a:spcPts val="700"/>
              </a:spcBef>
              <a:buSzPct val="65000"/>
              <a:buFont typeface="Wingdings 3" pitchFamily="18" charset="2"/>
              <a:buChar char="u"/>
              <a:defRPr/>
            </a:pP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全方位安全防护：核心虚拟路由，接入准入认证，全网</a:t>
            </a:r>
            <a:r>
              <a:rPr lang="en-US" altLang="zh-CN" sz="1400" kern="0" dirty="0" err="1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sFlow</a:t>
            </a:r>
            <a:r>
              <a:rPr lang="zh-CN" altLang="en-US" sz="1400" kern="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实时流量监控</a:t>
            </a:r>
            <a:endParaRPr kumimoji="0" lang="en-US" altLang="zh-CN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tabLst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5000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57325" y="2574925"/>
            <a:ext cx="633413" cy="717550"/>
            <a:chOff x="1741" y="2616"/>
            <a:chExt cx="399" cy="452"/>
          </a:xfrm>
        </p:grpSpPr>
        <p:pic>
          <p:nvPicPr>
            <p:cNvPr id="85" name="Picture 9" descr="Summit200-4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2616"/>
              <a:ext cx="3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" descr="Summit200-4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2742"/>
              <a:ext cx="3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1" descr="Summit200-4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2869"/>
              <a:ext cx="3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2" descr="Summit200-4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2996"/>
              <a:ext cx="3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57325" y="1379538"/>
            <a:ext cx="633413" cy="717550"/>
            <a:chOff x="1741" y="2616"/>
            <a:chExt cx="399" cy="452"/>
          </a:xfrm>
        </p:grpSpPr>
        <p:pic>
          <p:nvPicPr>
            <p:cNvPr id="97" name="Picture 14" descr="Summit200-4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2616"/>
              <a:ext cx="3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5" descr="Summit200-4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2742"/>
              <a:ext cx="3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6" descr="Summit200-4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2869"/>
              <a:ext cx="3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17" descr="Summit200-4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2996"/>
              <a:ext cx="399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098675" y="3870325"/>
            <a:ext cx="2003425" cy="1160463"/>
            <a:chOff x="3926" y="2834"/>
            <a:chExt cx="1262" cy="731"/>
          </a:xfrm>
        </p:grpSpPr>
        <p:sp>
          <p:nvSpPr>
            <p:cNvPr id="110" name="Freeform 19"/>
            <p:cNvSpPr>
              <a:spLocks/>
            </p:cNvSpPr>
            <p:nvPr/>
          </p:nvSpPr>
          <p:spPr bwMode="auto">
            <a:xfrm>
              <a:off x="3926" y="3189"/>
              <a:ext cx="1149" cy="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Freeform 20"/>
            <p:cNvSpPr>
              <a:spLocks/>
            </p:cNvSpPr>
            <p:nvPr/>
          </p:nvSpPr>
          <p:spPr bwMode="auto">
            <a:xfrm>
              <a:off x="3926" y="3073"/>
              <a:ext cx="1186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Freeform 21"/>
            <p:cNvSpPr>
              <a:spLocks/>
            </p:cNvSpPr>
            <p:nvPr/>
          </p:nvSpPr>
          <p:spPr bwMode="auto">
            <a:xfrm>
              <a:off x="3926" y="2956"/>
              <a:ext cx="1226" cy="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Freeform 22"/>
            <p:cNvSpPr>
              <a:spLocks/>
            </p:cNvSpPr>
            <p:nvPr/>
          </p:nvSpPr>
          <p:spPr bwMode="auto">
            <a:xfrm>
              <a:off x="3926" y="2834"/>
              <a:ext cx="1262" cy="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Freeform 23"/>
            <p:cNvSpPr>
              <a:spLocks/>
            </p:cNvSpPr>
            <p:nvPr/>
          </p:nvSpPr>
          <p:spPr bwMode="auto">
            <a:xfrm>
              <a:off x="3926" y="3222"/>
              <a:ext cx="382" cy="3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5" name="Freeform 24"/>
            <p:cNvSpPr>
              <a:spLocks/>
            </p:cNvSpPr>
            <p:nvPr/>
          </p:nvSpPr>
          <p:spPr bwMode="auto">
            <a:xfrm>
              <a:off x="3926" y="3107"/>
              <a:ext cx="419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Freeform 25"/>
            <p:cNvSpPr>
              <a:spLocks/>
            </p:cNvSpPr>
            <p:nvPr/>
          </p:nvSpPr>
          <p:spPr bwMode="auto">
            <a:xfrm>
              <a:off x="3926" y="2991"/>
              <a:ext cx="457" cy="5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7" name="Freeform 26"/>
            <p:cNvSpPr>
              <a:spLocks/>
            </p:cNvSpPr>
            <p:nvPr/>
          </p:nvSpPr>
          <p:spPr bwMode="auto">
            <a:xfrm>
              <a:off x="3926" y="2871"/>
              <a:ext cx="495" cy="6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8" name="Line 27"/>
          <p:cNvSpPr>
            <a:spLocks noChangeShapeType="1"/>
          </p:cNvSpPr>
          <p:nvPr/>
        </p:nvSpPr>
        <p:spPr bwMode="auto">
          <a:xfrm>
            <a:off x="3016250" y="5468938"/>
            <a:ext cx="7493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>
            <a:off x="3016250" y="5670550"/>
            <a:ext cx="7493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Line 59"/>
          <p:cNvSpPr>
            <a:spLocks noChangeShapeType="1"/>
          </p:cNvSpPr>
          <p:nvPr/>
        </p:nvSpPr>
        <p:spPr bwMode="auto">
          <a:xfrm>
            <a:off x="3924300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981450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Line 61"/>
          <p:cNvSpPr>
            <a:spLocks noChangeShapeType="1"/>
          </p:cNvSpPr>
          <p:nvPr/>
        </p:nvSpPr>
        <p:spPr bwMode="auto">
          <a:xfrm>
            <a:off x="4043363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9" name="Line 62"/>
          <p:cNvSpPr>
            <a:spLocks noChangeShapeType="1"/>
          </p:cNvSpPr>
          <p:nvPr/>
        </p:nvSpPr>
        <p:spPr bwMode="auto">
          <a:xfrm>
            <a:off x="4102100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0" name="Line 63"/>
          <p:cNvSpPr>
            <a:spLocks noChangeShapeType="1"/>
          </p:cNvSpPr>
          <p:nvPr/>
        </p:nvSpPr>
        <p:spPr bwMode="auto">
          <a:xfrm>
            <a:off x="3863975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Line 64"/>
          <p:cNvSpPr>
            <a:spLocks noChangeShapeType="1"/>
          </p:cNvSpPr>
          <p:nvPr/>
        </p:nvSpPr>
        <p:spPr bwMode="auto">
          <a:xfrm>
            <a:off x="2705100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2" name="Line 65"/>
          <p:cNvSpPr>
            <a:spLocks noChangeShapeType="1"/>
          </p:cNvSpPr>
          <p:nvPr/>
        </p:nvSpPr>
        <p:spPr bwMode="auto">
          <a:xfrm>
            <a:off x="2762250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" name="Line 66"/>
          <p:cNvSpPr>
            <a:spLocks noChangeShapeType="1"/>
          </p:cNvSpPr>
          <p:nvPr/>
        </p:nvSpPr>
        <p:spPr bwMode="auto">
          <a:xfrm>
            <a:off x="2824163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8" name="Line 67"/>
          <p:cNvSpPr>
            <a:spLocks noChangeShapeType="1"/>
          </p:cNvSpPr>
          <p:nvPr/>
        </p:nvSpPr>
        <p:spPr bwMode="auto">
          <a:xfrm>
            <a:off x="2882900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0" name="Line 68"/>
          <p:cNvSpPr>
            <a:spLocks noChangeShapeType="1"/>
          </p:cNvSpPr>
          <p:nvPr/>
        </p:nvSpPr>
        <p:spPr bwMode="auto">
          <a:xfrm>
            <a:off x="2644775" y="5008563"/>
            <a:ext cx="0" cy="242887"/>
          </a:xfrm>
          <a:prstGeom prst="line">
            <a:avLst/>
          </a:prstGeom>
          <a:noFill/>
          <a:ln w="28575" cap="rnd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098675" y="2625725"/>
            <a:ext cx="2003425" cy="1160463"/>
            <a:chOff x="3926" y="2834"/>
            <a:chExt cx="1262" cy="731"/>
          </a:xfrm>
        </p:grpSpPr>
        <p:sp>
          <p:nvSpPr>
            <p:cNvPr id="153" name="Freeform 70"/>
            <p:cNvSpPr>
              <a:spLocks/>
            </p:cNvSpPr>
            <p:nvPr/>
          </p:nvSpPr>
          <p:spPr bwMode="auto">
            <a:xfrm>
              <a:off x="3926" y="3189"/>
              <a:ext cx="1149" cy="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4" name="Freeform 71"/>
            <p:cNvSpPr>
              <a:spLocks/>
            </p:cNvSpPr>
            <p:nvPr/>
          </p:nvSpPr>
          <p:spPr bwMode="auto">
            <a:xfrm>
              <a:off x="3926" y="3073"/>
              <a:ext cx="1186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Freeform 72"/>
            <p:cNvSpPr>
              <a:spLocks/>
            </p:cNvSpPr>
            <p:nvPr/>
          </p:nvSpPr>
          <p:spPr bwMode="auto">
            <a:xfrm>
              <a:off x="3926" y="2956"/>
              <a:ext cx="1226" cy="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0" name="Freeform 73"/>
            <p:cNvSpPr>
              <a:spLocks/>
            </p:cNvSpPr>
            <p:nvPr/>
          </p:nvSpPr>
          <p:spPr bwMode="auto">
            <a:xfrm>
              <a:off x="3926" y="2834"/>
              <a:ext cx="1262" cy="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1" name="Freeform 74"/>
            <p:cNvSpPr>
              <a:spLocks/>
            </p:cNvSpPr>
            <p:nvPr/>
          </p:nvSpPr>
          <p:spPr bwMode="auto">
            <a:xfrm>
              <a:off x="3926" y="3222"/>
              <a:ext cx="382" cy="3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2" name="Freeform 75"/>
            <p:cNvSpPr>
              <a:spLocks/>
            </p:cNvSpPr>
            <p:nvPr/>
          </p:nvSpPr>
          <p:spPr bwMode="auto">
            <a:xfrm>
              <a:off x="3926" y="3107"/>
              <a:ext cx="419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3" name="Freeform 76"/>
            <p:cNvSpPr>
              <a:spLocks/>
            </p:cNvSpPr>
            <p:nvPr/>
          </p:nvSpPr>
          <p:spPr bwMode="auto">
            <a:xfrm>
              <a:off x="3926" y="2991"/>
              <a:ext cx="457" cy="5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3926" y="2871"/>
              <a:ext cx="495" cy="6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2098675" y="1438275"/>
            <a:ext cx="2003425" cy="1160463"/>
            <a:chOff x="3926" y="2834"/>
            <a:chExt cx="1262" cy="731"/>
          </a:xfrm>
        </p:grpSpPr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3926" y="3189"/>
              <a:ext cx="1149" cy="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3926" y="3073"/>
              <a:ext cx="1186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8" name="Freeform 81"/>
            <p:cNvSpPr>
              <a:spLocks/>
            </p:cNvSpPr>
            <p:nvPr/>
          </p:nvSpPr>
          <p:spPr bwMode="auto">
            <a:xfrm>
              <a:off x="3926" y="2956"/>
              <a:ext cx="1226" cy="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3926" y="2834"/>
              <a:ext cx="1262" cy="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0" name="Freeform 83"/>
            <p:cNvSpPr>
              <a:spLocks/>
            </p:cNvSpPr>
            <p:nvPr/>
          </p:nvSpPr>
          <p:spPr bwMode="auto">
            <a:xfrm>
              <a:off x="3926" y="3222"/>
              <a:ext cx="382" cy="3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1" name="Freeform 84"/>
            <p:cNvSpPr>
              <a:spLocks/>
            </p:cNvSpPr>
            <p:nvPr/>
          </p:nvSpPr>
          <p:spPr bwMode="auto">
            <a:xfrm>
              <a:off x="3926" y="3107"/>
              <a:ext cx="419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2" name="Freeform 85"/>
            <p:cNvSpPr>
              <a:spLocks/>
            </p:cNvSpPr>
            <p:nvPr/>
          </p:nvSpPr>
          <p:spPr bwMode="auto">
            <a:xfrm>
              <a:off x="3926" y="2991"/>
              <a:ext cx="457" cy="5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3926" y="2871"/>
              <a:ext cx="495" cy="6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9" y="0"/>
                </a:cxn>
                <a:cxn ang="0">
                  <a:pos x="349" y="356"/>
                </a:cxn>
              </a:cxnLst>
              <a:rect l="0" t="0" r="r" b="b"/>
              <a:pathLst>
                <a:path w="349" h="356">
                  <a:moveTo>
                    <a:pt x="0" y="0"/>
                  </a:moveTo>
                  <a:lnTo>
                    <a:pt x="349" y="0"/>
                  </a:lnTo>
                  <a:lnTo>
                    <a:pt x="349" y="35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4" name="Line 87"/>
          <p:cNvSpPr>
            <a:spLocks noChangeShapeType="1"/>
          </p:cNvSpPr>
          <p:nvPr/>
        </p:nvSpPr>
        <p:spPr bwMode="auto">
          <a:xfrm>
            <a:off x="2701925" y="3546475"/>
            <a:ext cx="0" cy="24288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5" name="Line 88"/>
          <p:cNvSpPr>
            <a:spLocks noChangeShapeType="1"/>
          </p:cNvSpPr>
          <p:nvPr/>
        </p:nvSpPr>
        <p:spPr bwMode="auto">
          <a:xfrm>
            <a:off x="2759075" y="3546475"/>
            <a:ext cx="0" cy="24288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6" name="Line 89"/>
          <p:cNvSpPr>
            <a:spLocks noChangeShapeType="1"/>
          </p:cNvSpPr>
          <p:nvPr/>
        </p:nvSpPr>
        <p:spPr bwMode="auto">
          <a:xfrm>
            <a:off x="2817813" y="3546475"/>
            <a:ext cx="0" cy="24288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7" name="Line 90"/>
          <p:cNvSpPr>
            <a:spLocks noChangeShapeType="1"/>
          </p:cNvSpPr>
          <p:nvPr/>
        </p:nvSpPr>
        <p:spPr bwMode="auto">
          <a:xfrm>
            <a:off x="2876550" y="3546475"/>
            <a:ext cx="0" cy="24288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8" name="Line 91"/>
          <p:cNvSpPr>
            <a:spLocks noChangeShapeType="1"/>
          </p:cNvSpPr>
          <p:nvPr/>
        </p:nvSpPr>
        <p:spPr bwMode="auto">
          <a:xfrm>
            <a:off x="3927475" y="3546475"/>
            <a:ext cx="0" cy="24288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9" name="Line 92"/>
          <p:cNvSpPr>
            <a:spLocks noChangeShapeType="1"/>
          </p:cNvSpPr>
          <p:nvPr/>
        </p:nvSpPr>
        <p:spPr bwMode="auto">
          <a:xfrm>
            <a:off x="3984625" y="3546475"/>
            <a:ext cx="0" cy="24288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0" name="Line 93"/>
          <p:cNvSpPr>
            <a:spLocks noChangeShapeType="1"/>
          </p:cNvSpPr>
          <p:nvPr/>
        </p:nvSpPr>
        <p:spPr bwMode="auto">
          <a:xfrm>
            <a:off x="4043363" y="3546475"/>
            <a:ext cx="0" cy="24288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1" name="Line 94"/>
          <p:cNvSpPr>
            <a:spLocks noChangeShapeType="1"/>
          </p:cNvSpPr>
          <p:nvPr/>
        </p:nvSpPr>
        <p:spPr bwMode="auto">
          <a:xfrm>
            <a:off x="4102100" y="3546475"/>
            <a:ext cx="0" cy="24288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2" name="Line 95"/>
          <p:cNvSpPr>
            <a:spLocks noChangeShapeType="1"/>
          </p:cNvSpPr>
          <p:nvPr/>
        </p:nvSpPr>
        <p:spPr bwMode="auto">
          <a:xfrm>
            <a:off x="2701925" y="2354263"/>
            <a:ext cx="0" cy="24288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3" name="Line 96"/>
          <p:cNvSpPr>
            <a:spLocks noChangeShapeType="1"/>
          </p:cNvSpPr>
          <p:nvPr/>
        </p:nvSpPr>
        <p:spPr bwMode="auto">
          <a:xfrm>
            <a:off x="2759075" y="2354263"/>
            <a:ext cx="0" cy="24288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" name="Line 97"/>
          <p:cNvSpPr>
            <a:spLocks noChangeShapeType="1"/>
          </p:cNvSpPr>
          <p:nvPr/>
        </p:nvSpPr>
        <p:spPr bwMode="auto">
          <a:xfrm>
            <a:off x="2817813" y="2354263"/>
            <a:ext cx="0" cy="24288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" name="Line 98"/>
          <p:cNvSpPr>
            <a:spLocks noChangeShapeType="1"/>
          </p:cNvSpPr>
          <p:nvPr/>
        </p:nvSpPr>
        <p:spPr bwMode="auto">
          <a:xfrm>
            <a:off x="2876550" y="2354263"/>
            <a:ext cx="0" cy="24288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6" name="Line 99"/>
          <p:cNvSpPr>
            <a:spLocks noChangeShapeType="1"/>
          </p:cNvSpPr>
          <p:nvPr/>
        </p:nvSpPr>
        <p:spPr bwMode="auto">
          <a:xfrm>
            <a:off x="3927475" y="2354263"/>
            <a:ext cx="0" cy="24288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7" name="Line 100"/>
          <p:cNvSpPr>
            <a:spLocks noChangeShapeType="1"/>
          </p:cNvSpPr>
          <p:nvPr/>
        </p:nvSpPr>
        <p:spPr bwMode="auto">
          <a:xfrm>
            <a:off x="3984625" y="2354263"/>
            <a:ext cx="0" cy="24288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8" name="Line 101"/>
          <p:cNvSpPr>
            <a:spLocks noChangeShapeType="1"/>
          </p:cNvSpPr>
          <p:nvPr/>
        </p:nvSpPr>
        <p:spPr bwMode="auto">
          <a:xfrm>
            <a:off x="4043363" y="2354263"/>
            <a:ext cx="0" cy="24288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9" name="Line 102"/>
          <p:cNvSpPr>
            <a:spLocks noChangeShapeType="1"/>
          </p:cNvSpPr>
          <p:nvPr/>
        </p:nvSpPr>
        <p:spPr bwMode="auto">
          <a:xfrm>
            <a:off x="4102100" y="2354263"/>
            <a:ext cx="0" cy="242887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0" name="AutoShape 105"/>
          <p:cNvSpPr>
            <a:spLocks noChangeArrowheads="1"/>
          </p:cNvSpPr>
          <p:nvPr/>
        </p:nvSpPr>
        <p:spPr bwMode="auto">
          <a:xfrm>
            <a:off x="2978150" y="1636713"/>
            <a:ext cx="871538" cy="3671887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19050" algn="ctr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vert="eaVert" wrap="none" lIns="90000" tIns="46800" rIns="90000" bIns="46800" anchor="ctr"/>
          <a:lstStyle/>
          <a:p>
            <a:r>
              <a:rPr lang="en-US" altLang="ja-JP" sz="1800" b="1" dirty="0">
                <a:latin typeface="微软雅黑" pitchFamily="34" charset="-122"/>
                <a:ea typeface="微软雅黑" pitchFamily="34" charset="-122"/>
              </a:rPr>
              <a:t>OSPF/VRRP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over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ja-JP" sz="1800" b="1" dirty="0" smtClean="0">
                <a:latin typeface="微软雅黑" pitchFamily="34" charset="-122"/>
                <a:ea typeface="微软雅黑" pitchFamily="34" charset="-122"/>
              </a:rPr>
              <a:t>EAPS </a:t>
            </a:r>
            <a:endParaRPr lang="en-US" altLang="ja-JP" sz="18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Group 114"/>
          <p:cNvGrpSpPr>
            <a:grpSpLocks/>
          </p:cNvGrpSpPr>
          <p:nvPr/>
        </p:nvGrpSpPr>
        <p:grpSpPr bwMode="auto">
          <a:xfrm flipH="1">
            <a:off x="1758950" y="5116513"/>
            <a:ext cx="827088" cy="565150"/>
            <a:chOff x="4175" y="2245"/>
            <a:chExt cx="790" cy="539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4175" y="2471"/>
              <a:ext cx="790" cy="313"/>
              <a:chOff x="4175" y="2471"/>
              <a:chExt cx="790" cy="313"/>
            </a:xfrm>
          </p:grpSpPr>
          <p:sp>
            <p:nvSpPr>
              <p:cNvPr id="215" name="Line 116"/>
              <p:cNvSpPr>
                <a:spLocks noChangeShapeType="1"/>
              </p:cNvSpPr>
              <p:nvPr/>
            </p:nvSpPr>
            <p:spPr bwMode="auto">
              <a:xfrm flipH="1">
                <a:off x="4184" y="2521"/>
                <a:ext cx="781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6" name="Line 117"/>
              <p:cNvSpPr>
                <a:spLocks noChangeShapeType="1"/>
              </p:cNvSpPr>
              <p:nvPr/>
            </p:nvSpPr>
            <p:spPr bwMode="auto">
              <a:xfrm flipH="1">
                <a:off x="4175" y="2471"/>
                <a:ext cx="790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7" name="Line 118"/>
              <p:cNvSpPr>
                <a:spLocks noChangeShapeType="1"/>
              </p:cNvSpPr>
              <p:nvPr/>
            </p:nvSpPr>
            <p:spPr bwMode="auto">
              <a:xfrm flipH="1">
                <a:off x="4180" y="2497"/>
                <a:ext cx="781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Group 119"/>
            <p:cNvGrpSpPr>
              <a:grpSpLocks/>
            </p:cNvGrpSpPr>
            <p:nvPr/>
          </p:nvGrpSpPr>
          <p:grpSpPr bwMode="auto">
            <a:xfrm>
              <a:off x="4175" y="2398"/>
              <a:ext cx="790" cy="313"/>
              <a:chOff x="4175" y="2471"/>
              <a:chExt cx="790" cy="313"/>
            </a:xfrm>
          </p:grpSpPr>
          <p:sp>
            <p:nvSpPr>
              <p:cNvPr id="212" name="Line 120"/>
              <p:cNvSpPr>
                <a:spLocks noChangeShapeType="1"/>
              </p:cNvSpPr>
              <p:nvPr/>
            </p:nvSpPr>
            <p:spPr bwMode="auto">
              <a:xfrm flipH="1">
                <a:off x="4184" y="2521"/>
                <a:ext cx="781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3" name="Line 121"/>
              <p:cNvSpPr>
                <a:spLocks noChangeShapeType="1"/>
              </p:cNvSpPr>
              <p:nvPr/>
            </p:nvSpPr>
            <p:spPr bwMode="auto">
              <a:xfrm flipH="1">
                <a:off x="4175" y="2471"/>
                <a:ext cx="790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4" name="Line 122"/>
              <p:cNvSpPr>
                <a:spLocks noChangeShapeType="1"/>
              </p:cNvSpPr>
              <p:nvPr/>
            </p:nvSpPr>
            <p:spPr bwMode="auto">
              <a:xfrm flipH="1">
                <a:off x="4180" y="2497"/>
                <a:ext cx="781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Group 123"/>
            <p:cNvGrpSpPr>
              <a:grpSpLocks/>
            </p:cNvGrpSpPr>
            <p:nvPr/>
          </p:nvGrpSpPr>
          <p:grpSpPr bwMode="auto">
            <a:xfrm>
              <a:off x="4175" y="2321"/>
              <a:ext cx="790" cy="313"/>
              <a:chOff x="4175" y="2471"/>
              <a:chExt cx="790" cy="313"/>
            </a:xfrm>
          </p:grpSpPr>
          <p:sp>
            <p:nvSpPr>
              <p:cNvPr id="209" name="Line 124"/>
              <p:cNvSpPr>
                <a:spLocks noChangeShapeType="1"/>
              </p:cNvSpPr>
              <p:nvPr/>
            </p:nvSpPr>
            <p:spPr bwMode="auto">
              <a:xfrm flipH="1">
                <a:off x="4184" y="2521"/>
                <a:ext cx="781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0" name="Line 125"/>
              <p:cNvSpPr>
                <a:spLocks noChangeShapeType="1"/>
              </p:cNvSpPr>
              <p:nvPr/>
            </p:nvSpPr>
            <p:spPr bwMode="auto">
              <a:xfrm flipH="1">
                <a:off x="4175" y="2471"/>
                <a:ext cx="790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1" name="Line 126"/>
              <p:cNvSpPr>
                <a:spLocks noChangeShapeType="1"/>
              </p:cNvSpPr>
              <p:nvPr/>
            </p:nvSpPr>
            <p:spPr bwMode="auto">
              <a:xfrm flipH="1">
                <a:off x="4180" y="2497"/>
                <a:ext cx="781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4175" y="2245"/>
              <a:ext cx="790" cy="313"/>
              <a:chOff x="4175" y="2471"/>
              <a:chExt cx="790" cy="313"/>
            </a:xfrm>
          </p:grpSpPr>
          <p:sp>
            <p:nvSpPr>
              <p:cNvPr id="206" name="Line 128"/>
              <p:cNvSpPr>
                <a:spLocks noChangeShapeType="1"/>
              </p:cNvSpPr>
              <p:nvPr/>
            </p:nvSpPr>
            <p:spPr bwMode="auto">
              <a:xfrm flipH="1">
                <a:off x="4184" y="2521"/>
                <a:ext cx="781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7" name="Line 129"/>
              <p:cNvSpPr>
                <a:spLocks noChangeShapeType="1"/>
              </p:cNvSpPr>
              <p:nvPr/>
            </p:nvSpPr>
            <p:spPr bwMode="auto">
              <a:xfrm flipH="1">
                <a:off x="4175" y="2471"/>
                <a:ext cx="790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8" name="Line 130"/>
              <p:cNvSpPr>
                <a:spLocks noChangeShapeType="1"/>
              </p:cNvSpPr>
              <p:nvPr/>
            </p:nvSpPr>
            <p:spPr bwMode="auto">
              <a:xfrm flipH="1">
                <a:off x="4180" y="2497"/>
                <a:ext cx="781" cy="26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218" name="Picture 148" descr="150Aspen8810perspec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3795713"/>
            <a:ext cx="596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149" descr="150Aspen8810perspec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8088" y="5116513"/>
            <a:ext cx="596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150" descr="150Aspen8810perspec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25" y="5103813"/>
            <a:ext cx="596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06"/>
          <p:cNvGrpSpPr>
            <a:grpSpLocks/>
          </p:cNvGrpSpPr>
          <p:nvPr/>
        </p:nvGrpSpPr>
        <p:grpSpPr bwMode="auto">
          <a:xfrm flipH="1">
            <a:off x="1184275" y="5016500"/>
            <a:ext cx="776288" cy="363538"/>
            <a:chOff x="4723" y="1593"/>
            <a:chExt cx="746" cy="350"/>
          </a:xfrm>
        </p:grpSpPr>
        <p:pic>
          <p:nvPicPr>
            <p:cNvPr id="222" name="Picture 107" descr="ServerGreyTra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20" y="1593"/>
              <a:ext cx="349" cy="350"/>
            </a:xfrm>
            <a:prstGeom prst="rect">
              <a:avLst/>
            </a:prstGeom>
            <a:noFill/>
          </p:spPr>
        </p:pic>
        <p:pic>
          <p:nvPicPr>
            <p:cNvPr id="223" name="Picture 108" descr="ServerGreyTra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1" y="1593"/>
              <a:ext cx="349" cy="350"/>
            </a:xfrm>
            <a:prstGeom prst="rect">
              <a:avLst/>
            </a:prstGeom>
            <a:noFill/>
          </p:spPr>
        </p:pic>
        <p:pic>
          <p:nvPicPr>
            <p:cNvPr id="224" name="Picture 109" descr="ServerGreyTra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3" y="1593"/>
              <a:ext cx="349" cy="350"/>
            </a:xfrm>
            <a:prstGeom prst="rect">
              <a:avLst/>
            </a:prstGeom>
            <a:noFill/>
          </p:spPr>
        </p:pic>
      </p:grpSp>
      <p:grpSp>
        <p:nvGrpSpPr>
          <p:cNvPr id="13" name="Group 110"/>
          <p:cNvGrpSpPr>
            <a:grpSpLocks/>
          </p:cNvGrpSpPr>
          <p:nvPr/>
        </p:nvGrpSpPr>
        <p:grpSpPr bwMode="auto">
          <a:xfrm flipH="1">
            <a:off x="1184275" y="5307013"/>
            <a:ext cx="776288" cy="363537"/>
            <a:chOff x="4723" y="1593"/>
            <a:chExt cx="746" cy="350"/>
          </a:xfrm>
        </p:grpSpPr>
        <p:pic>
          <p:nvPicPr>
            <p:cNvPr id="226" name="Picture 111" descr="ServerGreyTra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20" y="1593"/>
              <a:ext cx="349" cy="350"/>
            </a:xfrm>
            <a:prstGeom prst="rect">
              <a:avLst/>
            </a:prstGeom>
            <a:noFill/>
          </p:spPr>
        </p:pic>
        <p:pic>
          <p:nvPicPr>
            <p:cNvPr id="227" name="Picture 112" descr="ServerGreyTra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1" y="1593"/>
              <a:ext cx="349" cy="350"/>
            </a:xfrm>
            <a:prstGeom prst="rect">
              <a:avLst/>
            </a:prstGeom>
            <a:noFill/>
          </p:spPr>
        </p:pic>
        <p:pic>
          <p:nvPicPr>
            <p:cNvPr id="228" name="Picture 113" descr="ServerGreyTra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3" y="1593"/>
              <a:ext cx="349" cy="350"/>
            </a:xfrm>
            <a:prstGeom prst="rect">
              <a:avLst/>
            </a:prstGeom>
            <a:noFill/>
          </p:spPr>
        </p:pic>
      </p:grpSp>
      <p:sp>
        <p:nvSpPr>
          <p:cNvPr id="229" name="Text Box 109"/>
          <p:cNvSpPr txBox="1">
            <a:spLocks noChangeArrowheads="1"/>
          </p:cNvSpPr>
          <p:nvPr/>
        </p:nvSpPr>
        <p:spPr bwMode="auto">
          <a:xfrm>
            <a:off x="4257675" y="5295900"/>
            <a:ext cx="93345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BD </a:t>
            </a:r>
            <a:r>
              <a:rPr lang="en-US" altLang="zh-CN" sz="1000" b="1" dirty="0" smtClean="0">
                <a:latin typeface="微软雅黑" pitchFamily="34" charset="-122"/>
                <a:ea typeface="微软雅黑" pitchFamily="34" charset="-122"/>
              </a:rPr>
              <a:t>8806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0" name="Text Box 109"/>
          <p:cNvSpPr txBox="1">
            <a:spLocks noChangeArrowheads="1"/>
          </p:cNvSpPr>
          <p:nvPr/>
        </p:nvSpPr>
        <p:spPr bwMode="auto">
          <a:xfrm>
            <a:off x="504825" y="4000500"/>
            <a:ext cx="933450" cy="22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000" b="1" dirty="0" smtClean="0">
                <a:latin typeface="微软雅黑" pitchFamily="34" charset="-122"/>
                <a:ea typeface="微软雅黑" pitchFamily="34" charset="-122"/>
              </a:rPr>
              <a:t>Alpine3800</a:t>
            </a:r>
            <a:endParaRPr lang="en-US" altLang="zh-CN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1" name="Text Box 109"/>
          <p:cNvSpPr txBox="1">
            <a:spLocks noChangeArrowheads="1"/>
          </p:cNvSpPr>
          <p:nvPr/>
        </p:nvSpPr>
        <p:spPr bwMode="auto">
          <a:xfrm>
            <a:off x="333375" y="1447800"/>
            <a:ext cx="1066800" cy="35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000" b="1" dirty="0" smtClean="0">
                <a:latin typeface="微软雅黑" pitchFamily="34" charset="-122"/>
                <a:ea typeface="微软雅黑" pitchFamily="34" charset="-122"/>
              </a:rPr>
              <a:t>SummitX450</a:t>
            </a:r>
          </a:p>
          <a:p>
            <a:pPr algn="ctr" defTabSz="814388">
              <a:lnSpc>
                <a:spcPct val="90000"/>
              </a:lnSpc>
            </a:pP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千兆接入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2" name="Text Box 109"/>
          <p:cNvSpPr txBox="1">
            <a:spLocks noChangeArrowheads="1"/>
          </p:cNvSpPr>
          <p:nvPr/>
        </p:nvSpPr>
        <p:spPr bwMode="auto">
          <a:xfrm>
            <a:off x="342900" y="2638425"/>
            <a:ext cx="1066800" cy="35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24" tIns="41061" rIns="82124" bIns="41061">
            <a:spAutoFit/>
          </a:bodyPr>
          <a:lstStyle/>
          <a:p>
            <a:pPr algn="ctr" defTabSz="814388">
              <a:lnSpc>
                <a:spcPct val="90000"/>
              </a:lnSpc>
            </a:pPr>
            <a:r>
              <a:rPr lang="en-US" altLang="zh-CN" sz="1000" b="1" dirty="0" smtClean="0">
                <a:latin typeface="微软雅黑" pitchFamily="34" charset="-122"/>
                <a:ea typeface="微软雅黑" pitchFamily="34" charset="-122"/>
              </a:rPr>
              <a:t>Summit200</a:t>
            </a:r>
          </a:p>
          <a:p>
            <a:pPr algn="ctr" defTabSz="814388">
              <a:lnSpc>
                <a:spcPct val="90000"/>
              </a:lnSpc>
            </a:pP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百兆接入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马萨诸塞湾交通管理视频监控网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25425" y="6493052"/>
            <a:ext cx="536781" cy="251994"/>
          </a:xfrm>
          <a:prstGeom prst="rect">
            <a:avLst/>
          </a:prstGeom>
        </p:spPr>
        <p:txBody>
          <a:bodyPr/>
          <a:lstStyle/>
          <a:p>
            <a:fld id="{E0945A5B-6FD1-4E75-90E0-1022EA54FCB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627" y="931178"/>
            <a:ext cx="6418118" cy="55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24792" y="808798"/>
            <a:ext cx="6887361" cy="5716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9784" y="3666838"/>
            <a:ext cx="6697378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MBTA </a:t>
            </a:r>
            <a:r>
              <a:rPr lang="zh-CN" altLang="en-US" sz="2000" b="1" dirty="0" smtClean="0">
                <a:solidFill>
                  <a:schemeClr val="accent1"/>
                </a:solidFill>
                <a:latin typeface="+mj-lt"/>
              </a:rPr>
              <a:t>案例介绍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:</a:t>
            </a:r>
            <a:endParaRPr lang="en-U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 1500 AXIS IP Cameras &amp; AXI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VMS over Summit</a:t>
            </a:r>
            <a:r>
              <a:rPr lang="en-US" baseline="30000" dirty="0">
                <a:solidFill>
                  <a:srgbClr val="0070C0"/>
                </a:solidFill>
              </a:rPr>
              <a:t> ®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X460 edge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 10G Backbone using Summit X650s with 40G upgrade plans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  More IT and critical services to be added </a:t>
            </a:r>
          </a:p>
          <a:p>
            <a:pPr>
              <a:spcAft>
                <a:spcPts val="60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+mj-lt"/>
              </a:rPr>
              <a:t>极进网络优势：</a:t>
            </a:r>
            <a:endParaRPr lang="en-US" sz="2000" b="1" dirty="0" smtClean="0">
              <a:solidFill>
                <a:schemeClr val="accent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  <a:latin typeface="+mj-lt"/>
              </a:rPr>
              <a:t>智能识别和自动化配置</a:t>
            </a:r>
            <a:endParaRPr lang="en-US" altLang="zh-CN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RFC3619/IEEEG.8032</a:t>
            </a:r>
            <a:r>
              <a:rPr lang="zh-CN" altLang="en-US" dirty="0" smtClean="0">
                <a:solidFill>
                  <a:srgbClr val="0070C0"/>
                </a:solidFill>
                <a:latin typeface="+mj-lt"/>
              </a:rPr>
              <a:t>－</a:t>
            </a:r>
            <a:r>
              <a:rPr lang="en-US" altLang="zh-CN" dirty="0" smtClean="0">
                <a:solidFill>
                  <a:srgbClr val="0070C0"/>
                </a:solidFill>
                <a:latin typeface="+mj-lt"/>
              </a:rPr>
              <a:t>50ms</a:t>
            </a:r>
            <a:r>
              <a:rPr lang="zh-CN" altLang="en-US" dirty="0" smtClean="0">
                <a:solidFill>
                  <a:srgbClr val="0070C0"/>
                </a:solidFill>
                <a:latin typeface="+mj-lt"/>
              </a:rPr>
              <a:t>快速链路保护</a:t>
            </a:r>
            <a:endParaRPr lang="en-US" altLang="zh-CN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solidFill>
                  <a:srgbClr val="0070C0"/>
                </a:solidFill>
                <a:latin typeface="+mj-lt"/>
              </a:rPr>
              <a:t>高性价比</a:t>
            </a:r>
            <a:endParaRPr lang="en-US" dirty="0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043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Page </a:t>
            </a:r>
            <a:fld id="{93BA1A73-2CCE-4097-B9C8-22F18CB761F3}" type="slidenum">
              <a:rPr lang="en-US" altLang="zh-CN">
                <a:latin typeface="微软雅黑" pitchFamily="34" charset="-122"/>
                <a:ea typeface="微软雅黑" pitchFamily="34" charset="-122"/>
              </a:rPr>
              <a:pPr/>
              <a:t>6</a:t>
            </a:fld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8801" name="Text Box 17"/>
          <p:cNvSpPr txBox="1">
            <a:spLocks noChangeArrowheads="1"/>
          </p:cNvSpPr>
          <p:nvPr/>
        </p:nvSpPr>
        <p:spPr bwMode="auto">
          <a:xfrm>
            <a:off x="228600" y="112713"/>
            <a:ext cx="6419850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香港地铁机场快线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" name="Group 78"/>
          <p:cNvGrpSpPr/>
          <p:nvPr/>
        </p:nvGrpSpPr>
        <p:grpSpPr>
          <a:xfrm>
            <a:off x="0" y="3800824"/>
            <a:ext cx="8996363" cy="2167871"/>
            <a:chOff x="-232543" y="4531455"/>
            <a:chExt cx="8996363" cy="2167871"/>
          </a:xfrm>
        </p:grpSpPr>
        <p:sp>
          <p:nvSpPr>
            <p:cNvPr id="32" name="Oval 45"/>
            <p:cNvSpPr/>
            <p:nvPr/>
          </p:nvSpPr>
          <p:spPr>
            <a:xfrm>
              <a:off x="3147104" y="4531455"/>
              <a:ext cx="2090102" cy="20982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254000">
              <a:noFill/>
            </a:ln>
            <a:effectLst/>
            <a:scene3d>
              <a:camera prst="isometricOffAxis2Top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Oval 46"/>
            <p:cNvSpPr/>
            <p:nvPr/>
          </p:nvSpPr>
          <p:spPr>
            <a:xfrm>
              <a:off x="860538" y="4585792"/>
              <a:ext cx="2090102" cy="20982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254000">
              <a:noFill/>
            </a:ln>
            <a:effectLst/>
            <a:scene3d>
              <a:camera prst="isometricOffAxis2Top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Oval 47"/>
            <p:cNvSpPr/>
            <p:nvPr/>
          </p:nvSpPr>
          <p:spPr>
            <a:xfrm>
              <a:off x="5737437" y="4601048"/>
              <a:ext cx="2090102" cy="20982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254000">
              <a:noFill/>
            </a:ln>
            <a:effectLst/>
            <a:scene3d>
              <a:camera prst="isometricOffAxis2Top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32832" y="6179638"/>
              <a:ext cx="1673225" cy="430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1100" b="1" i="1" dirty="0" err="1" smtClean="0">
                  <a:solidFill>
                    <a:srgbClr val="3A314E"/>
                  </a:solidFill>
                </a:rPr>
                <a:t>B</a:t>
              </a:r>
              <a:r>
                <a:rPr lang="en-US" altLang="zh-CN" sz="1100" b="1" i="1" dirty="0" err="1" smtClean="0">
                  <a:solidFill>
                    <a:srgbClr val="3A314E"/>
                  </a:solidFill>
                </a:rPr>
                <a:t>lack</a:t>
              </a:r>
              <a:r>
                <a:rPr lang="en-US" sz="1100" b="1" i="1" dirty="0" err="1" smtClean="0">
                  <a:solidFill>
                    <a:srgbClr val="3A314E"/>
                  </a:solidFill>
                </a:rPr>
                <a:t>D</a:t>
              </a:r>
              <a:r>
                <a:rPr lang="en-US" altLang="zh-CN" sz="1100" b="1" i="1" dirty="0" err="1" smtClean="0">
                  <a:solidFill>
                    <a:srgbClr val="3A314E"/>
                  </a:solidFill>
                </a:rPr>
                <a:t>iamond</a:t>
              </a:r>
              <a:endParaRPr lang="en-US" sz="1100" b="1" i="1" dirty="0">
                <a:solidFill>
                  <a:srgbClr val="3A314E"/>
                </a:solidFill>
              </a:endParaRPr>
            </a:p>
            <a:p>
              <a:pPr algn="ctr"/>
              <a:r>
                <a:rPr lang="en-US" sz="1100" b="1" i="1" dirty="0">
                  <a:solidFill>
                    <a:srgbClr val="3A314E"/>
                  </a:solidFill>
                </a:rPr>
                <a:t>Summit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9982" y="6160588"/>
              <a:ext cx="1674813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1100" b="1" i="1" dirty="0" err="1" smtClean="0">
                  <a:solidFill>
                    <a:srgbClr val="3A314E"/>
                  </a:solidFill>
                </a:rPr>
                <a:t>B</a:t>
              </a:r>
              <a:r>
                <a:rPr lang="en-US" altLang="zh-CN" sz="1100" b="1" i="1" dirty="0" err="1" smtClean="0">
                  <a:solidFill>
                    <a:srgbClr val="3A314E"/>
                  </a:solidFill>
                </a:rPr>
                <a:t>lackDiamond</a:t>
              </a:r>
              <a:endParaRPr lang="en-US" sz="1100" b="1" i="1" dirty="0">
                <a:solidFill>
                  <a:srgbClr val="3A314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3470" y="6359974"/>
              <a:ext cx="1673225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rgbClr val="3A314E"/>
                  </a:solidFill>
                </a:rPr>
                <a:t>1G</a:t>
              </a:r>
              <a:r>
                <a:rPr lang="zh-CN" altLang="en-US" sz="1100" b="1" i="1" dirty="0" smtClean="0">
                  <a:solidFill>
                    <a:srgbClr val="3A314E"/>
                  </a:solidFill>
                </a:rPr>
                <a:t> </a:t>
              </a:r>
              <a:r>
                <a:rPr lang="en-US" altLang="zh-CN" sz="1100" b="1" i="1" dirty="0" smtClean="0">
                  <a:solidFill>
                    <a:srgbClr val="3A314E"/>
                  </a:solidFill>
                </a:rPr>
                <a:t>EAPS</a:t>
              </a:r>
              <a:endParaRPr lang="en-US" sz="1100" b="1" i="1" dirty="0">
                <a:solidFill>
                  <a:srgbClr val="3A314E"/>
                </a:solidFill>
              </a:endParaRPr>
            </a:p>
          </p:txBody>
        </p:sp>
        <p:sp>
          <p:nvSpPr>
            <p:cNvPr id="38" name="Oval 58"/>
            <p:cNvSpPr/>
            <p:nvPr/>
          </p:nvSpPr>
          <p:spPr>
            <a:xfrm rot="-60000">
              <a:off x="3176425" y="4721368"/>
              <a:ext cx="2085571" cy="1872388"/>
            </a:xfrm>
            <a:prstGeom prst="ellipse">
              <a:avLst/>
            </a:prstGeom>
            <a:noFill/>
            <a:ln w="254000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635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Oval 71"/>
            <p:cNvSpPr/>
            <p:nvPr/>
          </p:nvSpPr>
          <p:spPr>
            <a:xfrm rot="21180390">
              <a:off x="3844439" y="5935756"/>
              <a:ext cx="831832" cy="67318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232543" y="5841456"/>
              <a:ext cx="1674813" cy="431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1100" b="1" i="1" dirty="0">
                  <a:solidFill>
                    <a:srgbClr val="3A314E"/>
                  </a:solidFill>
                </a:rPr>
                <a:t>Summit</a:t>
              </a:r>
            </a:p>
            <a:p>
              <a:pPr algn="ctr"/>
              <a:r>
                <a:rPr lang="en-US" sz="1100" b="1" i="1" dirty="0">
                  <a:solidFill>
                    <a:srgbClr val="3A314E"/>
                  </a:solidFill>
                </a:rPr>
                <a:t> Series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90595" y="5894000"/>
              <a:ext cx="1673225" cy="430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1100" b="1" i="1" dirty="0">
                  <a:solidFill>
                    <a:srgbClr val="3A314E"/>
                  </a:solidFill>
                </a:rPr>
                <a:t>Summit </a:t>
              </a:r>
            </a:p>
            <a:p>
              <a:pPr algn="ctr"/>
              <a:r>
                <a:rPr lang="en-US" sz="1100" b="1" i="1" dirty="0">
                  <a:solidFill>
                    <a:srgbClr val="3A314E"/>
                  </a:solidFill>
                </a:rPr>
                <a:t>Series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58095" y="6181181"/>
              <a:ext cx="1673225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rgbClr val="3A314E"/>
                  </a:solidFill>
                </a:rPr>
                <a:t>1G</a:t>
              </a:r>
              <a:r>
                <a:rPr lang="zh-CN" altLang="en-US" sz="1100" b="1" i="1" dirty="0" smtClean="0">
                  <a:solidFill>
                    <a:srgbClr val="3A314E"/>
                  </a:solidFill>
                </a:rPr>
                <a:t> </a:t>
              </a:r>
              <a:r>
                <a:rPr lang="en-US" altLang="zh-CN" sz="1100" b="1" i="1" dirty="0" smtClean="0">
                  <a:solidFill>
                    <a:srgbClr val="3A314E"/>
                  </a:solidFill>
                </a:rPr>
                <a:t>EAPS</a:t>
              </a:r>
              <a:endParaRPr lang="en-US" sz="1100" b="1" i="1" dirty="0">
                <a:solidFill>
                  <a:srgbClr val="3A314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57120" y="6163718"/>
              <a:ext cx="1673225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rgbClr val="3A314E"/>
                  </a:solidFill>
                </a:rPr>
                <a:t>1G</a:t>
              </a:r>
              <a:r>
                <a:rPr lang="zh-CN" altLang="en-US" sz="1100" b="1" i="1" dirty="0" smtClean="0">
                  <a:solidFill>
                    <a:srgbClr val="3A314E"/>
                  </a:solidFill>
                </a:rPr>
                <a:t> </a:t>
              </a:r>
              <a:r>
                <a:rPr lang="en-US" altLang="zh-CN" sz="1100" b="1" i="1" dirty="0" smtClean="0">
                  <a:solidFill>
                    <a:srgbClr val="3A314E"/>
                  </a:solidFill>
                </a:rPr>
                <a:t>EAPS</a:t>
              </a:r>
              <a:endParaRPr lang="en-US" sz="1100" b="1" i="1" dirty="0">
                <a:solidFill>
                  <a:srgbClr val="3A314E"/>
                </a:solidFill>
              </a:endParaRPr>
            </a:p>
          </p:txBody>
        </p:sp>
        <p:sp>
          <p:nvSpPr>
            <p:cNvPr id="45" name="Oval 55"/>
            <p:cNvSpPr/>
            <p:nvPr/>
          </p:nvSpPr>
          <p:spPr>
            <a:xfrm rot="21328070">
              <a:off x="845389" y="5004089"/>
              <a:ext cx="1969285" cy="1406815"/>
            </a:xfrm>
            <a:prstGeom prst="ellipse">
              <a:avLst/>
            </a:prstGeom>
            <a:noFill/>
            <a:ln w="254000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635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6" name="Picture 56" descr="Summitx480_24xAC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857" y="5746206"/>
              <a:ext cx="67468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47" name="Picture 57" descr="Summitx480_24xAC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120" y="5485856"/>
              <a:ext cx="67310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48" name="Oval 59"/>
            <p:cNvSpPr/>
            <p:nvPr/>
          </p:nvSpPr>
          <p:spPr>
            <a:xfrm rot="21180390">
              <a:off x="5139093" y="5703850"/>
              <a:ext cx="831832" cy="67318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Oval 60"/>
            <p:cNvSpPr/>
            <p:nvPr/>
          </p:nvSpPr>
          <p:spPr>
            <a:xfrm rot="21180390">
              <a:off x="2608849" y="5727744"/>
              <a:ext cx="831832" cy="67318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Oval 61"/>
            <p:cNvSpPr/>
            <p:nvPr/>
          </p:nvSpPr>
          <p:spPr>
            <a:xfrm rot="21180390">
              <a:off x="2580943" y="5131369"/>
              <a:ext cx="831832" cy="67318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Oval 64"/>
            <p:cNvSpPr/>
            <p:nvPr/>
          </p:nvSpPr>
          <p:spPr>
            <a:xfrm rot="21328070">
              <a:off x="5754235" y="5018972"/>
              <a:ext cx="1969285" cy="1406815"/>
            </a:xfrm>
            <a:prstGeom prst="ellipse">
              <a:avLst/>
            </a:prstGeom>
            <a:noFill/>
            <a:ln w="254000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635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2" name="Picture 16" descr="2009_BlackDiamond_8806_TopDow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1795" y="4965156"/>
              <a:ext cx="52863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53" name="Oval 66"/>
            <p:cNvSpPr/>
            <p:nvPr/>
          </p:nvSpPr>
          <p:spPr>
            <a:xfrm rot="21180390">
              <a:off x="5134921" y="5192989"/>
              <a:ext cx="831832" cy="67318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4" name="Picture 16" descr="2009_BlackDiamond_8806_TopDow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6882" y="4992143"/>
              <a:ext cx="5318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55" name="Picture 68" descr="Summitx480_24xAC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6207" y="5676356"/>
              <a:ext cx="67310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56" name="Picture 69" descr="Summitx480_24xAC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0782" y="5416006"/>
              <a:ext cx="67468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sp>
          <p:nvSpPr>
            <p:cNvPr id="57" name="Oval 70"/>
            <p:cNvSpPr/>
            <p:nvPr/>
          </p:nvSpPr>
          <p:spPr>
            <a:xfrm rot="21180390">
              <a:off x="3830921" y="5046704"/>
              <a:ext cx="831832" cy="67318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 prstMaterial="matte">
              <a:bevelT w="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8" name="Picture 72" descr="Summitx480_24xAC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3532" y="5914481"/>
              <a:ext cx="67310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59" name="Picture 73" descr="Summitx480_24xAC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9570" y="5852568"/>
              <a:ext cx="67310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pic>
        <p:pic>
          <p:nvPicPr>
            <p:cNvPr id="60" name="Picture 16" descr="2009_BlackDiamond_8810_TopDow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9732" y="4727031"/>
              <a:ext cx="5302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6" descr="2009_BlackDiamond_8810_TopDow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9732" y="5655718"/>
              <a:ext cx="5302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Rectangle 3"/>
          <p:cNvSpPr txBox="1">
            <a:spLocks/>
          </p:cNvSpPr>
          <p:nvPr/>
        </p:nvSpPr>
        <p:spPr>
          <a:xfrm>
            <a:off x="170120" y="1072154"/>
            <a:ext cx="8803758" cy="2287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400" b="1" kern="1200">
                <a:solidFill>
                  <a:srgbClr val="74639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7800" indent="-177800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3550" indent="-176213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63" indent="-231775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lvl="1" indent="-228600">
              <a:spcBef>
                <a:spcPts val="1800"/>
              </a:spcBef>
            </a:pPr>
            <a:r>
              <a:rPr lang="zh-CN" altLang="en-US" sz="1800" dirty="0" smtClean="0">
                <a:solidFill>
                  <a:srgbClr val="74639B">
                    <a:lumMod val="75000"/>
                  </a:srgbClr>
                </a:solidFill>
              </a:rPr>
              <a:t>网络设备组成：</a:t>
            </a:r>
            <a:r>
              <a:rPr lang="en-US" altLang="zh-CN" sz="1800" dirty="0" err="1" smtClean="0">
                <a:solidFill>
                  <a:srgbClr val="74639B">
                    <a:lumMod val="75000"/>
                  </a:srgbClr>
                </a:solidFill>
              </a:rPr>
              <a:t>BlackDiamond</a:t>
            </a:r>
            <a:r>
              <a:rPr lang="zh-CN" altLang="en-US" sz="1800" dirty="0" smtClean="0">
                <a:solidFill>
                  <a:srgbClr val="74639B">
                    <a:lumMod val="75000"/>
                  </a:srgbClr>
                </a:solidFill>
              </a:rPr>
              <a:t>机箱式交换机和</a:t>
            </a:r>
            <a:r>
              <a:rPr lang="en-US" altLang="zh-CN" sz="1800" dirty="0" smtClean="0">
                <a:solidFill>
                  <a:srgbClr val="74639B">
                    <a:lumMod val="75000"/>
                  </a:srgbClr>
                </a:solidFill>
              </a:rPr>
              <a:t>Summit</a:t>
            </a:r>
            <a:r>
              <a:rPr lang="zh-CN" altLang="en-US" sz="1800" dirty="0" smtClean="0">
                <a:solidFill>
                  <a:srgbClr val="74639B">
                    <a:lumMod val="75000"/>
                  </a:srgbClr>
                </a:solidFill>
              </a:rPr>
              <a:t>固定式交换机</a:t>
            </a:r>
            <a:endParaRPr lang="en-US" altLang="zh-CN" sz="1800" dirty="0" smtClean="0">
              <a:solidFill>
                <a:srgbClr val="74639B">
                  <a:lumMod val="75000"/>
                </a:srgbClr>
              </a:solidFill>
            </a:endParaRPr>
          </a:p>
          <a:p>
            <a:pPr marL="406400" lvl="1" indent="-228600">
              <a:spcBef>
                <a:spcPts val="1800"/>
              </a:spcBef>
            </a:pPr>
            <a:r>
              <a:rPr lang="zh-CN" altLang="en-US" sz="1800" dirty="0" smtClean="0">
                <a:solidFill>
                  <a:srgbClr val="74639B">
                    <a:lumMod val="75000"/>
                  </a:srgbClr>
                </a:solidFill>
              </a:rPr>
              <a:t>网络架构：裸纤组网，</a:t>
            </a:r>
            <a:r>
              <a:rPr lang="en-US" altLang="zh-CN" sz="1800" dirty="0" smtClean="0">
                <a:solidFill>
                  <a:srgbClr val="74639B">
                    <a:lumMod val="75000"/>
                  </a:srgbClr>
                </a:solidFill>
              </a:rPr>
              <a:t>1G</a:t>
            </a:r>
            <a:r>
              <a:rPr lang="zh-CN" altLang="en-US" sz="1800" dirty="0" smtClean="0">
                <a:solidFill>
                  <a:srgbClr val="74639B">
                    <a:lumMod val="75000"/>
                  </a:srgbClr>
                </a:solidFill>
              </a:rPr>
              <a:t> </a:t>
            </a:r>
            <a:r>
              <a:rPr lang="en-US" altLang="zh-CN" sz="1800" dirty="0" smtClean="0">
                <a:solidFill>
                  <a:srgbClr val="74639B">
                    <a:lumMod val="75000"/>
                  </a:srgbClr>
                </a:solidFill>
              </a:rPr>
              <a:t>-EAPS</a:t>
            </a:r>
            <a:r>
              <a:rPr lang="en-US" sz="1800" dirty="0" smtClean="0">
                <a:solidFill>
                  <a:srgbClr val="74639B">
                    <a:lumMod val="75000"/>
                  </a:srgbClr>
                </a:solidFill>
              </a:rPr>
              <a:t> </a:t>
            </a:r>
            <a:r>
              <a:rPr lang="zh-CN" altLang="en-US" sz="1800" dirty="0" smtClean="0">
                <a:solidFill>
                  <a:srgbClr val="74639B">
                    <a:lumMod val="75000"/>
                  </a:srgbClr>
                </a:solidFill>
              </a:rPr>
              <a:t>多环结构</a:t>
            </a:r>
            <a:endParaRPr lang="en-US" altLang="zh-CN" sz="1800" dirty="0" smtClean="0">
              <a:solidFill>
                <a:srgbClr val="74639B">
                  <a:lumMod val="75000"/>
                </a:srgbClr>
              </a:solidFill>
            </a:endParaRPr>
          </a:p>
          <a:p>
            <a:pPr marL="406400" lvl="1" indent="-228600">
              <a:spcBef>
                <a:spcPts val="1800"/>
              </a:spcBef>
            </a:pPr>
            <a:r>
              <a:rPr lang="zh-CN" altLang="en-US" sz="1800" dirty="0" smtClean="0">
                <a:solidFill>
                  <a:srgbClr val="74639B">
                    <a:lumMod val="75000"/>
                  </a:srgbClr>
                </a:solidFill>
              </a:rPr>
              <a:t>通信应用：办公管理和视频监控</a:t>
            </a:r>
            <a:endParaRPr lang="en-US" altLang="zh-CN" sz="1800" dirty="0" smtClean="0">
              <a:solidFill>
                <a:srgbClr val="74639B">
                  <a:lumMod val="75000"/>
                </a:srgbClr>
              </a:solidFill>
            </a:endParaRPr>
          </a:p>
          <a:p>
            <a:pPr marL="406400" lvl="1" indent="-228600">
              <a:spcBef>
                <a:spcPts val="1800"/>
              </a:spcBef>
            </a:pPr>
            <a:r>
              <a:rPr lang="zh-CN" altLang="en-US" sz="1800" dirty="0" smtClean="0">
                <a:solidFill>
                  <a:srgbClr val="74639B">
                    <a:lumMod val="75000"/>
                  </a:srgbClr>
                </a:solidFill>
              </a:rPr>
              <a:t>极进网络特色应用：模块化操作系统、管理模块无缝切换升级、高可靠堆叠等</a:t>
            </a:r>
            <a:r>
              <a:rPr lang="en-US" sz="1800" dirty="0" smtClean="0">
                <a:solidFill>
                  <a:srgbClr val="74639B">
                    <a:lumMod val="75000"/>
                  </a:srgbClr>
                </a:solidFill>
              </a:rPr>
              <a:t/>
            </a:r>
            <a:br>
              <a:rPr lang="en-US" sz="1800" dirty="0" smtClean="0">
                <a:solidFill>
                  <a:srgbClr val="74639B">
                    <a:lumMod val="75000"/>
                  </a:srgbClr>
                </a:solidFill>
              </a:rPr>
            </a:br>
            <a:endParaRPr lang="en-US" sz="1800" dirty="0" smtClean="0">
              <a:solidFill>
                <a:srgbClr val="74639B">
                  <a:lumMod val="75000"/>
                </a:srgbClr>
              </a:solidFill>
            </a:endParaRPr>
          </a:p>
        </p:txBody>
      </p:sp>
      <p:pic>
        <p:nvPicPr>
          <p:cNvPr id="10240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5905" y="3147238"/>
            <a:ext cx="1622686" cy="11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charset="0"/>
                <a:ea typeface="宋体" charset="-122"/>
                <a:cs typeface="Arial" charset="0"/>
              </a:rPr>
              <a:t>新加坡地跌</a:t>
            </a:r>
            <a:r>
              <a:rPr altLang="zh-CN" dirty="0" smtClean="0">
                <a:latin typeface="Arial" charset="0"/>
                <a:ea typeface="宋体" charset="-122"/>
                <a:cs typeface="Arial" charset="0"/>
              </a:rPr>
              <a:t>- </a:t>
            </a:r>
            <a:r>
              <a:rPr lang="en-US" altLang="zh-CN" dirty="0" err="1" smtClean="0">
                <a:latin typeface="Arial" charset="0"/>
                <a:ea typeface="宋体" charset="-122"/>
                <a:cs typeface="Arial" charset="0"/>
              </a:rPr>
              <a:t>NorthSouth</a:t>
            </a:r>
            <a:r>
              <a:rPr lang="en-US" altLang="zh-CN" dirty="0" smtClean="0">
                <a:latin typeface="Arial" charset="0"/>
                <a:ea typeface="宋体" charset="-122"/>
                <a:cs typeface="Arial" charset="0"/>
              </a:rPr>
              <a:t> and </a:t>
            </a:r>
            <a:r>
              <a:rPr lang="en-US" altLang="zh-CN" dirty="0" err="1" smtClean="0">
                <a:latin typeface="Arial" charset="0"/>
                <a:ea typeface="宋体" charset="-122"/>
                <a:cs typeface="Arial" charset="0"/>
              </a:rPr>
              <a:t>EastWest</a:t>
            </a:r>
            <a:r>
              <a:rPr lang="en-US" altLang="zh-CN" dirty="0" smtClean="0">
                <a:latin typeface="Arial" charset="0"/>
                <a:ea typeface="宋体" charset="-122"/>
                <a:cs typeface="Arial" charset="0"/>
              </a:rPr>
              <a:t> 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200" y="4289425"/>
            <a:ext cx="8509000" cy="2568575"/>
          </a:xfrm>
        </p:spPr>
        <p:txBody>
          <a:bodyPr/>
          <a:lstStyle/>
          <a:p>
            <a:pPr indent="231775">
              <a:buFont typeface="Arial" pitchFamily="34" charset="0"/>
              <a:buChar char="•"/>
              <a:defRPr/>
            </a:pPr>
            <a:r>
              <a:rPr lang="en-US" sz="1600" dirty="0" smtClean="0"/>
              <a:t>Total 54 Stations (Green and Red Lines)</a:t>
            </a:r>
          </a:p>
          <a:p>
            <a:pPr indent="231775">
              <a:buFont typeface="Arial" pitchFamily="34" charset="0"/>
              <a:buChar char="•"/>
              <a:defRPr/>
            </a:pPr>
            <a:r>
              <a:rPr lang="en-US" sz="1600" dirty="0" smtClean="0"/>
              <a:t>Distance over 70 Km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600" dirty="0" smtClean="0"/>
              <a:t>2 Dedicated EAPS Rings (1G and 10G) 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600" dirty="0" smtClean="0"/>
              <a:t>About 60-Summit48si, 60-X450a</a:t>
            </a:r>
          </a:p>
          <a:p>
            <a:pPr indent="231775">
              <a:buFont typeface="Arial" pitchFamily="34" charset="0"/>
              <a:buChar char="•"/>
              <a:defRPr/>
            </a:pPr>
            <a:r>
              <a:rPr lang="en-US" sz="1600" dirty="0" smtClean="0"/>
              <a:t>~USD 1.2 mil</a:t>
            </a:r>
          </a:p>
          <a:p>
            <a:pPr indent="231775">
              <a:buFont typeface="Arial" pitchFamily="34" charset="0"/>
              <a:buChar char="•"/>
              <a:defRPr/>
            </a:pPr>
            <a:r>
              <a:rPr lang="en-US" sz="1600" dirty="0" smtClean="0"/>
              <a:t>For Video Surveillance System.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AF27B7-5F00-4EF6-B17F-D87918C1BF20}" type="slidenum">
              <a:rPr lang="en-US" altLang="zh-CN"/>
              <a:pPr/>
              <a:t>7</a:t>
            </a:fld>
            <a:endParaRPr lang="en-US" altLang="zh-CN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892175"/>
            <a:ext cx="6376988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charset="0"/>
                <a:ea typeface="宋体" charset="-122"/>
                <a:cs typeface="Arial" charset="0"/>
              </a:rPr>
              <a:t>新加坡地跌</a:t>
            </a:r>
            <a:r>
              <a:rPr altLang="zh-CN" dirty="0" smtClean="0">
                <a:latin typeface="Arial" charset="0"/>
                <a:ea typeface="宋体" charset="-122"/>
                <a:cs typeface="Arial" charset="0"/>
              </a:rPr>
              <a:t>- </a:t>
            </a:r>
            <a:r>
              <a:rPr lang="en-US" altLang="zh-CN" dirty="0" smtClean="0">
                <a:latin typeface="Arial" charset="0"/>
                <a:ea typeface="宋体" charset="-122"/>
                <a:cs typeface="Arial" charset="0"/>
              </a:rPr>
              <a:t>Circle Line (CCL)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0113" y="1155700"/>
            <a:ext cx="4187825" cy="4170363"/>
          </a:xfrm>
          <a:noFill/>
        </p:spPr>
      </p:pic>
      <p:sp>
        <p:nvSpPr>
          <p:cNvPr id="14340" name="Content Placeholder 5"/>
          <p:cNvSpPr>
            <a:spLocks noGrp="1"/>
          </p:cNvSpPr>
          <p:nvPr>
            <p:ph sz="quarter" idx="4"/>
          </p:nvPr>
        </p:nvSpPr>
        <p:spPr>
          <a:xfrm>
            <a:off x="330200" y="973138"/>
            <a:ext cx="4041775" cy="5153025"/>
          </a:xfrm>
        </p:spPr>
        <p:txBody>
          <a:bodyPr/>
          <a:lstStyle/>
          <a:p>
            <a:pPr indent="231775"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Total 29 Stations</a:t>
            </a:r>
          </a:p>
          <a:p>
            <a:pPr indent="231775"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Distance over 33.3 Km</a:t>
            </a:r>
          </a:p>
          <a:p>
            <a:pPr indent="231775"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1 Single EAPS Ring</a:t>
            </a:r>
          </a:p>
          <a:p>
            <a:pPr indent="231775"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1x X450a and 28x X250e</a:t>
            </a:r>
          </a:p>
          <a:p>
            <a:pPr indent="231775"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~USD 150k</a:t>
            </a:r>
          </a:p>
          <a:p>
            <a:pPr marL="231775" indent="-231775"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For Video Surveillance Systems</a:t>
            </a:r>
          </a:p>
          <a:p>
            <a:pPr indent="231775"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2008-2012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9E07ED-4A4B-4028-BF36-B7F6BE7550A3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charset="0"/>
                <a:ea typeface="宋体" charset="-122"/>
                <a:cs typeface="Arial" charset="0"/>
              </a:rPr>
              <a:t>新加坡地跌</a:t>
            </a:r>
            <a:r>
              <a:rPr altLang="zh-CN" dirty="0" smtClean="0">
                <a:latin typeface="Arial" charset="0"/>
                <a:ea typeface="宋体" charset="-122"/>
                <a:cs typeface="Arial" charset="0"/>
              </a:rPr>
              <a:t>- D</a:t>
            </a:r>
            <a:r>
              <a:rPr lang="en-US" altLang="zh-CN" dirty="0" err="1" smtClean="0">
                <a:latin typeface="Arial" charset="0"/>
                <a:ea typeface="宋体" charset="-122"/>
                <a:cs typeface="Arial" charset="0"/>
              </a:rPr>
              <a:t>owntown</a:t>
            </a:r>
            <a:r>
              <a:rPr lang="en-US" altLang="zh-CN" dirty="0" smtClean="0">
                <a:latin typeface="Arial" charset="0"/>
                <a:ea typeface="宋体" charset="-122"/>
                <a:cs typeface="Arial" charset="0"/>
              </a:rPr>
              <a:t> Line (DTL)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200" y="1054100"/>
            <a:ext cx="4041775" cy="5414963"/>
          </a:xfrm>
        </p:spPr>
        <p:txBody>
          <a:bodyPr/>
          <a:lstStyle/>
          <a:p>
            <a:pPr indent="231775">
              <a:buFont typeface="Arial" pitchFamily="34" charset="0"/>
              <a:buChar char="•"/>
              <a:defRPr/>
            </a:pPr>
            <a:r>
              <a:rPr lang="en-US" sz="2000" dirty="0" smtClean="0"/>
              <a:t>Total 34 Stations</a:t>
            </a:r>
          </a:p>
          <a:p>
            <a:pPr indent="231775">
              <a:buFont typeface="Arial" pitchFamily="34" charset="0"/>
              <a:buChar char="•"/>
              <a:defRPr/>
            </a:pPr>
            <a:r>
              <a:rPr lang="en-US" sz="2000" dirty="0" smtClean="0"/>
              <a:t>Distance over 49.1 Km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2000" dirty="0" smtClean="0"/>
              <a:t>Stations are interconnected using 3 EAPS Rings.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2000" dirty="0" smtClean="0"/>
              <a:t>2-BD8806, 520-X450a, 2-X480</a:t>
            </a:r>
          </a:p>
          <a:p>
            <a:pPr indent="231775">
              <a:buFont typeface="Arial" pitchFamily="34" charset="0"/>
              <a:buChar char="•"/>
              <a:defRPr/>
            </a:pPr>
            <a:r>
              <a:rPr lang="en-US" sz="2000" dirty="0" smtClean="0"/>
              <a:t>~USD 2 Mil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2000" dirty="0" smtClean="0"/>
              <a:t>For Video Surveillance System, Public Announcement System, Clock System, Information Display System, and Supervisory Control System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2000" dirty="0" smtClean="0"/>
              <a:t>The above sub-systems are use Extreme Switches as well.</a:t>
            </a:r>
          </a:p>
          <a:p>
            <a:pPr indent="231775">
              <a:buFont typeface="Arial" pitchFamily="34" charset="0"/>
              <a:buChar char="•"/>
              <a:defRPr/>
            </a:pPr>
            <a:r>
              <a:rPr lang="en-US" sz="2000" dirty="0" smtClean="0"/>
              <a:t>Project Duration: 2009-2017</a:t>
            </a:r>
            <a:endParaRPr lang="en-US" sz="2000" dirty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426F2C-D2DB-403C-B95A-341E84AAE2ED}" type="slidenum">
              <a:rPr lang="en-US" altLang="zh-CN"/>
              <a:pPr/>
              <a:t>9</a:t>
            </a:fld>
            <a:endParaRPr lang="en-US" altLang="zh-CN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488" y="1300163"/>
            <a:ext cx="46529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fzDYmjzA5nvQNnNSYvhN"/>
  <p:tag name="DVSHEQ" val="1326067394"/>
</p:tagLst>
</file>

<file path=ppt/theme/theme1.xml><?xml version="1.0" encoding="utf-8"?>
<a:theme xmlns:a="http://schemas.openxmlformats.org/drawingml/2006/main" name="Extreme.Overview.2012">
  <a:themeElements>
    <a:clrScheme name="Custom 3">
      <a:dk1>
        <a:sysClr val="windowText" lastClr="000000"/>
      </a:dk1>
      <a:lt1>
        <a:sysClr val="window" lastClr="FFFFFF"/>
      </a:lt1>
      <a:dk2>
        <a:srgbClr val="2C2542"/>
      </a:dk2>
      <a:lt2>
        <a:srgbClr val="EEECE1"/>
      </a:lt2>
      <a:accent1>
        <a:srgbClr val="584A83"/>
      </a:accent1>
      <a:accent2>
        <a:srgbClr val="427D97"/>
      </a:accent2>
      <a:accent3>
        <a:srgbClr val="5E926E"/>
      </a:accent3>
      <a:accent4>
        <a:srgbClr val="A3C200"/>
      </a:accent4>
      <a:accent5>
        <a:srgbClr val="777777"/>
      </a:accent5>
      <a:accent6>
        <a:srgbClr val="3F3F3F"/>
      </a:accent6>
      <a:hlink>
        <a:srgbClr val="0000FF"/>
      </a:hlink>
      <a:folHlink>
        <a:srgbClr val="800080"/>
      </a:folHlink>
    </a:clrScheme>
    <a:fontScheme name="Extr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 marL="228600" marR="0" indent="-228600" algn="l" defTabSz="914400" rtl="0" eaLnBrk="1" fontAlgn="auto" latinLnBrk="0" hangingPunct="1">
          <a:lnSpc>
            <a:spcPct val="85000"/>
          </a:lnSpc>
          <a:spcBef>
            <a:spcPts val="12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2800" b="0" i="0" u="none" strike="noStrike" kern="1200" cap="none" spc="0" normalizeH="0" baseline="0" noProof="0" smtClean="0">
            <a:ln>
              <a:noFill/>
            </a:ln>
            <a:solidFill>
              <a:srgbClr val="74639B"/>
            </a:solidFill>
            <a:effectLst/>
            <a:uLnTx/>
            <a:uFillTx/>
            <a:latin typeface="Arial Narrow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Extreme.Overview.2012.thmx</Template>
  <TotalTime>5815</TotalTime>
  <Words>681</Words>
  <Application>Microsoft Macintosh PowerPoint</Application>
  <PresentationFormat>全屏显示(4:3)</PresentationFormat>
  <Paragraphs>136</Paragraphs>
  <Slides>9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Extreme.Overview.2012</vt:lpstr>
      <vt:lpstr>EXTREME NETWORKS全球交通行业客户</vt:lpstr>
      <vt:lpstr>幻灯片 2</vt:lpstr>
      <vt:lpstr>幻灯片 3</vt:lpstr>
      <vt:lpstr>广深铁路客票系统</vt:lpstr>
      <vt:lpstr>马萨诸塞湾交通管理视频监控网</vt:lpstr>
      <vt:lpstr>幻灯片 6</vt:lpstr>
      <vt:lpstr>新加坡地跌- NorthSouth and EastWest Lines</vt:lpstr>
      <vt:lpstr>新加坡地跌- Circle Line (CCL)</vt:lpstr>
      <vt:lpstr>新加坡地跌- Downtown Line (DTL)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Specialist24</dc:creator>
  <cp:lastModifiedBy>Anthony Shi</cp:lastModifiedBy>
  <cp:revision>391</cp:revision>
  <dcterms:created xsi:type="dcterms:W3CDTF">2010-06-17T16:23:15Z</dcterms:created>
  <dcterms:modified xsi:type="dcterms:W3CDTF">2013-08-30T05:56:25Z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serID">
    <vt:lpwstr>2336</vt:lpwstr>
  </property>
  <property fmtid="{D5CDD505-2E9C-101B-9397-08002B2CF9AE}" pid="3" name="Offisync_IsFrozen">
    <vt:lpwstr>False</vt:lpwstr>
  </property>
  <property fmtid="{D5CDD505-2E9C-101B-9397-08002B2CF9AE}" pid="4" name="Offisync_UpdateToken">
    <vt:lpwstr>4</vt:lpwstr>
  </property>
  <property fmtid="{D5CDD505-2E9C-101B-9397-08002B2CF9AE}" pid="5" name="Offisync_ProviderName">
    <vt:lpwstr>Jive</vt:lpwstr>
  </property>
  <property fmtid="{D5CDD505-2E9C-101B-9397-08002B2CF9AE}" pid="6" name="Offisync_FolderId">
    <vt:lpwstr/>
  </property>
  <property fmtid="{D5CDD505-2E9C-101B-9397-08002B2CF9AE}" pid="7" name="Offisync_UniqueId">
    <vt:lpwstr>1993</vt:lpwstr>
  </property>
  <property fmtid="{D5CDD505-2E9C-101B-9397-08002B2CF9AE}" pid="8" name="Offisync_Username">
    <vt:lpwstr>rkarnbach</vt:lpwstr>
  </property>
  <property fmtid="{D5CDD505-2E9C-101B-9397-08002B2CF9AE}" pid="9" name="Offisync_SaveTime">
    <vt:lpwstr/>
  </property>
  <property fmtid="{D5CDD505-2E9C-101B-9397-08002B2CF9AE}" pid="10" name="Offisync_IsSaved">
    <vt:lpwstr>False</vt:lpwstr>
  </property>
  <property fmtid="{D5CDD505-2E9C-101B-9397-08002B2CF9AE}" pid="11" name="Offisync_ProviderInitializationData">
    <vt:lpwstr>https://basecamp.extremenetworks.com</vt:lpwstr>
  </property>
  <property fmtid="{D5CDD505-2E9C-101B-9397-08002B2CF9AE}" pid="12" name="Offisync_FileTitle">
    <vt:lpwstr/>
  </property>
</Properties>
</file>