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12"/>
  </p:notesMasterIdLst>
  <p:handoutMasterIdLst>
    <p:handoutMasterId r:id="rId13"/>
  </p:handoutMasterIdLst>
  <p:sldIdLst>
    <p:sldId id="534" r:id="rId2"/>
    <p:sldId id="535" r:id="rId3"/>
    <p:sldId id="532" r:id="rId4"/>
    <p:sldId id="536" r:id="rId5"/>
    <p:sldId id="537" r:id="rId6"/>
    <p:sldId id="538" r:id="rId7"/>
    <p:sldId id="539" r:id="rId8"/>
    <p:sldId id="540" r:id="rId9"/>
    <p:sldId id="542" r:id="rId10"/>
    <p:sldId id="541" r:id="rId1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">
          <p15:clr>
            <a:srgbClr val="A4A3A4"/>
          </p15:clr>
        </p15:guide>
        <p15:guide id="2" orient="horz" pos="3411">
          <p15:clr>
            <a:srgbClr val="A4A3A4"/>
          </p15:clr>
        </p15:guide>
        <p15:guide id="3" orient="horz" pos="780">
          <p15:clr>
            <a:srgbClr val="A4A3A4"/>
          </p15:clr>
        </p15:guide>
        <p15:guide id="4" pos="2880">
          <p15:clr>
            <a:srgbClr val="A4A3A4"/>
          </p15:clr>
        </p15:guide>
        <p15:guide id="5" pos="142">
          <p15:clr>
            <a:srgbClr val="A4A3A4"/>
          </p15:clr>
        </p15:guide>
        <p15:guide id="6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FFDB43"/>
    <a:srgbClr val="C7C1D7"/>
    <a:srgbClr val="ACA1C3"/>
    <a:srgbClr val="FFCC99"/>
    <a:srgbClr val="FFCC66"/>
    <a:srgbClr val="FFCC00"/>
    <a:srgbClr val="404040"/>
    <a:srgbClr val="3F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87384" autoAdjust="0"/>
  </p:normalViewPr>
  <p:slideViewPr>
    <p:cSldViewPr snapToGrid="0" showGuides="1">
      <p:cViewPr varScale="1">
        <p:scale>
          <a:sx n="61" d="100"/>
          <a:sy n="61" d="100"/>
        </p:scale>
        <p:origin x="-1626" y="-84"/>
      </p:cViewPr>
      <p:guideLst>
        <p:guide orient="horz" pos="259"/>
        <p:guide orient="horz" pos="3411"/>
        <p:guide orient="horz" pos="780"/>
        <p:guide pos="2880"/>
        <p:guide pos="142"/>
        <p:guide pos="56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34" y="-90"/>
      </p:cViewPr>
      <p:guideLst>
        <p:guide orient="horz" pos="2909"/>
        <p:guide pos="218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D39F0-CCEC-43CD-95E5-116F04FE99DC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2010 Extreme Networks,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127A-4007-4FB2-A101-344D30FDD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8263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642EFA1-76E3-4395-938C-C87C6A6E4158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2010 Extreme Networks, Inc. All rights reserved.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D1346B-89EE-43B8-8E76-1A5357F0F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0123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87388"/>
            <a:ext cx="4587875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xfrm>
            <a:off x="927307" y="4359643"/>
            <a:ext cx="5095464" cy="42083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41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65" y="4361480"/>
            <a:ext cx="5095748" cy="420754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7844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3803868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-5926"/>
            <a:ext cx="9144000" cy="5314525"/>
          </a:xfrm>
          <a:prstGeom prst="rect">
            <a:avLst/>
          </a:prstGeom>
        </p:spPr>
      </p:pic>
      <p:pic>
        <p:nvPicPr>
          <p:cNvPr id="7" name="Picture 6" descr="title_bg_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092700"/>
            <a:ext cx="9144000" cy="1765300"/>
          </a:xfrm>
          <a:prstGeom prst="rect">
            <a:avLst/>
          </a:prstGeom>
        </p:spPr>
      </p:pic>
      <p:pic>
        <p:nvPicPr>
          <p:cNvPr id="15" name="Picture 14" descr="Untitled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0675" y="5853047"/>
            <a:ext cx="2308845" cy="4461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804" y="6227345"/>
            <a:ext cx="4345225" cy="3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lang="en-US" sz="2200" kern="1200" dirty="0">
                <a:solidFill>
                  <a:srgbClr val="FFFFFF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04" y="5275580"/>
            <a:ext cx="5293996" cy="9398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cap="none" baseline="0" dirty="0">
                <a:solidFill>
                  <a:srgbClr val="FFFFFF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058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5424" y="1737360"/>
            <a:ext cx="8691563" cy="450786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buFont typeface="Lucida Grande"/>
              <a:buChar char="–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4154" y="1249680"/>
            <a:ext cx="8696325" cy="406399"/>
          </a:xfrm>
        </p:spPr>
        <p:txBody>
          <a:bodyPr anchor="ctr">
            <a:noAutofit/>
          </a:bodyPr>
          <a:lstStyle>
            <a:lvl1pPr algn="ctr">
              <a:buNone/>
              <a:defRPr sz="2200" b="1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3063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10758"/>
            <a:ext cx="7089776" cy="5163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4" y="682626"/>
            <a:ext cx="8691563" cy="5751512"/>
          </a:xfrm>
          <a:prstGeom prst="rect">
            <a:avLst/>
          </a:prstGeom>
        </p:spPr>
        <p:txBody>
          <a:bodyPr/>
          <a:lstStyle>
            <a:lvl1pPr marL="0" indent="0" algn="l">
              <a:defRPr b="1"/>
            </a:lvl1pPr>
            <a:lvl2pPr marL="177800" indent="-177800" algn="l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63550" indent="-176213" algn="l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736600" indent="-163513" algn="l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092200" indent="-177800" algn="l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869C6A25-16D7-4BCE-8C40-233F326B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425" y="6480709"/>
            <a:ext cx="536781" cy="365125"/>
          </a:xfrm>
        </p:spPr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5424" y="749299"/>
            <a:ext cx="8691563" cy="57515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red_header_0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44"/>
            <a:ext cx="9144000" cy="34503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425" y="139700"/>
            <a:ext cx="8695055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5425" y="6493052"/>
            <a:ext cx="536781" cy="251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5424" y="1414463"/>
            <a:ext cx="8691563" cy="483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4665" y="6511327"/>
            <a:ext cx="6374673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584A83"/>
                </a:solidFill>
                <a:cs typeface="Arial" pitchFamily="34" charset="0"/>
              </a:rPr>
              <a:t>© 2012 Extreme Networks, Inc. All rights reserved.</a:t>
            </a:r>
          </a:p>
        </p:txBody>
      </p:sp>
      <p:pic>
        <p:nvPicPr>
          <p:cNvPr id="39" name="Picture 38" descr="Untitled-19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0434" y="2355784"/>
            <a:ext cx="1730486" cy="334393"/>
          </a:xfrm>
          <a:prstGeom prst="rect">
            <a:avLst/>
          </a:prstGeom>
        </p:spPr>
      </p:pic>
      <p:pic>
        <p:nvPicPr>
          <p:cNvPr id="30" name="Picture 29" descr="Untitled-1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66000" y="6426956"/>
            <a:ext cx="1595120" cy="3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74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650" r:id="rId3"/>
    <p:sldLayoutId id="2147483763" r:id="rId4"/>
    <p:sldLayoutId id="2147483764" r:id="rId5"/>
    <p:sldLayoutId id="2147483765" r:id="rId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dirty="0">
          <a:solidFill>
            <a:srgbClr val="FFFFFF"/>
          </a:solidFill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•"/>
        <a:defRPr sz="2000" b="0" kern="1200">
          <a:solidFill>
            <a:srgbClr val="3F3F3F"/>
          </a:solidFill>
          <a:latin typeface="+mj-lt"/>
          <a:ea typeface="+mn-ea"/>
          <a:cs typeface="Arial" pitchFamily="34" charset="0"/>
        </a:defRPr>
      </a:lvl1pPr>
      <a:lvl2pPr marL="406400" indent="-177800" algn="l" defTabSz="914400" rtl="0" eaLnBrk="1" latinLnBrk="0" hangingPunct="1">
        <a:lnSpc>
          <a:spcPct val="85000"/>
        </a:lnSpc>
        <a:spcBef>
          <a:spcPts val="1200"/>
        </a:spcBef>
        <a:buClrTx/>
        <a:buFont typeface="Lucida Grande"/>
        <a:buChar char="–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2pPr>
      <a:lvl3pPr marL="6350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tabLst/>
        <a:defRPr sz="16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3pPr>
      <a:lvl4pPr marL="8636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4pPr>
      <a:lvl5pPr marL="10922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jpeg"/><Relationship Id="rId7" Type="http://schemas.openxmlformats.org/officeDocument/2006/relationships/image" Target="../media/image23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9.jpeg"/><Relationship Id="rId10" Type="http://schemas.openxmlformats.org/officeDocument/2006/relationships/image" Target="../media/image55.png"/><Relationship Id="rId4" Type="http://schemas.openxmlformats.org/officeDocument/2006/relationships/image" Target="../media/image52.jpeg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image" Target="../media/image37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中国区域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9522" y="781027"/>
            <a:ext cx="7700745" cy="5824924"/>
          </a:xfrm>
          <a:prstGeom prst="rect">
            <a:avLst/>
          </a:prstGeom>
          <a:noFill/>
        </p:spPr>
      </p:pic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7772400" cy="4206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spcAft>
                <a:spcPct val="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中国区部分教育行业用户名单</a:t>
            </a:r>
          </a:p>
        </p:txBody>
      </p:sp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685800" y="919162"/>
            <a:ext cx="3376613" cy="5938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清华大学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校园网升级工程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北京航空航天大学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北京邮电大学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中国农业大学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北京电影学院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北京邮电大学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北京国际会计学院</a:t>
            </a: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连云港教育城域网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吉林大学珠海分校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郑州大学软件学院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郑州工程大学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洛阳教育城域网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山西理工大学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河南大学</a:t>
            </a: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四川大学</a:t>
            </a: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重庆南开中学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成都七中</a:t>
            </a: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武汉江汉教育城域网</a:t>
            </a: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陕西师范大学</a:t>
            </a: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endParaRPr lang="zh-CN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Wingdings 3" pitchFamily="18" charset="2"/>
              <a:buChar char=""/>
            </a:pP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5"/>
          <p:cNvSpPr>
            <a:spLocks noChangeAspect="1" noChangeArrowheads="1"/>
          </p:cNvSpPr>
          <p:nvPr/>
        </p:nvSpPr>
        <p:spPr bwMode="auto">
          <a:xfrm>
            <a:off x="4495800" y="838199"/>
            <a:ext cx="4191000" cy="57136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上海交通大学985网络工程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（国内第一个万兆以太网）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浙江大学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上海中医药大学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上海现代职业学校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上海东华大学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上海财经大学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上海空军政治学院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上海第二工业大学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南京政治学院上海分院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苏州研究生城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广西师范大学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华南理工大学</a:t>
            </a: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广东工业大学（大学城校区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南方医科大学</a:t>
            </a: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华南师范大学南海分校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韶关大学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东莞理工大学新校区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珠海二中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斗门一中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广州越秀区教育局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广州轻工职业学校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endParaRPr lang="zh-CN" altLang="en-US" sz="12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1936750" y="442595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1936750" y="34671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 flipV="1">
            <a:off x="6432550" y="5864225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 flipV="1">
            <a:off x="4500563" y="5876925"/>
            <a:ext cx="11874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9375" y="2359025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行政楼</a:t>
            </a:r>
            <a:r>
              <a:rPr kumimoji="1" lang="en-US" altLang="zh-CN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C</a:t>
            </a: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段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71888" y="26733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BD10808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042150" y="6002338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图书馆二楼报告厅</a:t>
            </a:r>
            <a:r>
              <a:rPr kumimoji="1" lang="en-US" altLang="zh-CN" sz="14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AP</a:t>
            </a: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1936750" y="2576513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1936750" y="3125788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 flipV="1">
            <a:off x="1936750" y="4973638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9375" y="28321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学术交流中心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9375" y="3305175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主楼</a:t>
            </a:r>
            <a:r>
              <a:rPr kumimoji="1" lang="en-US" altLang="zh-CN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1-4</a:t>
            </a: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层</a:t>
            </a:r>
            <a:r>
              <a:rPr kumimoji="1" lang="en-US" altLang="zh-CN" sz="1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AP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0" y="4283075"/>
            <a:ext cx="1298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行政楼</a:t>
            </a:r>
            <a:r>
              <a:rPr kumimoji="1" lang="en-US" altLang="zh-CN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AB</a:t>
            </a: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段</a:t>
            </a:r>
            <a:r>
              <a:rPr kumimoji="1" lang="en-US" altLang="zh-CN" sz="1200" b="1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AP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612775" y="57324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计科系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307975" y="620712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电子阅览室</a:t>
            </a:r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2470150" y="2576513"/>
            <a:ext cx="0" cy="754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2470150" y="3330575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2393950" y="3125788"/>
            <a:ext cx="0" cy="273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2393950" y="3398838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V="1">
            <a:off x="1936750" y="634365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>
            <a:off x="2393950" y="34671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2470150" y="3535363"/>
            <a:ext cx="0" cy="411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2927350" y="3741738"/>
            <a:ext cx="0" cy="2122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2546350" y="3605213"/>
            <a:ext cx="0" cy="820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>
            <a:off x="2622550" y="3673475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H="1">
            <a:off x="2546350" y="3605213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 flipH="1">
            <a:off x="2470150" y="3535363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>
            <a:off x="4984750" y="4014788"/>
            <a:ext cx="0" cy="822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Line 46"/>
          <p:cNvSpPr>
            <a:spLocks noChangeShapeType="1"/>
          </p:cNvSpPr>
          <p:nvPr/>
        </p:nvSpPr>
        <p:spPr bwMode="auto">
          <a:xfrm>
            <a:off x="5060950" y="3946525"/>
            <a:ext cx="0" cy="822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Line 47"/>
          <p:cNvSpPr>
            <a:spLocks noChangeShapeType="1"/>
          </p:cNvSpPr>
          <p:nvPr/>
        </p:nvSpPr>
        <p:spPr bwMode="auto">
          <a:xfrm flipH="1">
            <a:off x="4832350" y="4014788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 flipH="1">
            <a:off x="5060950" y="476885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4503738" y="4152900"/>
            <a:ext cx="0" cy="1711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Line 50"/>
          <p:cNvSpPr>
            <a:spLocks noChangeShapeType="1"/>
          </p:cNvSpPr>
          <p:nvPr/>
        </p:nvSpPr>
        <p:spPr bwMode="auto">
          <a:xfrm flipH="1">
            <a:off x="4832350" y="3946525"/>
            <a:ext cx="22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5759450" y="5373688"/>
            <a:ext cx="693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图书馆</a:t>
            </a:r>
          </a:p>
        </p:txBody>
      </p:sp>
      <p:pic>
        <p:nvPicPr>
          <p:cNvPr id="37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950" y="5727700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Line 61"/>
          <p:cNvSpPr>
            <a:spLocks noChangeShapeType="1"/>
          </p:cNvSpPr>
          <p:nvPr/>
        </p:nvSpPr>
        <p:spPr bwMode="auto">
          <a:xfrm flipH="1">
            <a:off x="3455988" y="3605213"/>
            <a:ext cx="9366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Text Box 62"/>
          <p:cNvSpPr txBox="1">
            <a:spLocks noChangeArrowheads="1"/>
          </p:cNvSpPr>
          <p:nvPr/>
        </p:nvSpPr>
        <p:spPr bwMode="auto">
          <a:xfrm>
            <a:off x="79375" y="478631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实验中心</a:t>
            </a:r>
          </a:p>
        </p:txBody>
      </p:sp>
      <p:sp>
        <p:nvSpPr>
          <p:cNvPr id="40" name="Line 64"/>
          <p:cNvSpPr>
            <a:spLocks noChangeShapeType="1"/>
          </p:cNvSpPr>
          <p:nvPr/>
        </p:nvSpPr>
        <p:spPr bwMode="auto">
          <a:xfrm flipV="1">
            <a:off x="1936750" y="5453063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>
            <a:off x="2622550" y="3673475"/>
            <a:ext cx="0" cy="1300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 flipV="1">
            <a:off x="2012950" y="5864225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71"/>
          <p:cNvSpPr>
            <a:spLocks noChangeShapeType="1"/>
          </p:cNvSpPr>
          <p:nvPr/>
        </p:nvSpPr>
        <p:spPr bwMode="auto">
          <a:xfrm>
            <a:off x="3003550" y="3741738"/>
            <a:ext cx="0" cy="2601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V="1">
            <a:off x="1936750" y="394652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73"/>
          <p:cNvSpPr>
            <a:spLocks noChangeShapeType="1"/>
          </p:cNvSpPr>
          <p:nvPr/>
        </p:nvSpPr>
        <p:spPr bwMode="auto">
          <a:xfrm>
            <a:off x="2851150" y="3741738"/>
            <a:ext cx="0" cy="1711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74"/>
          <p:cNvSpPr>
            <a:spLocks noChangeShapeType="1"/>
          </p:cNvSpPr>
          <p:nvPr/>
        </p:nvSpPr>
        <p:spPr bwMode="auto">
          <a:xfrm>
            <a:off x="2851150" y="2028825"/>
            <a:ext cx="0" cy="1233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Line 75"/>
          <p:cNvSpPr>
            <a:spLocks noChangeShapeType="1"/>
          </p:cNvSpPr>
          <p:nvPr/>
        </p:nvSpPr>
        <p:spPr bwMode="auto">
          <a:xfrm flipV="1">
            <a:off x="1936750" y="2028825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Line 76"/>
          <p:cNvSpPr>
            <a:spLocks noChangeShapeType="1"/>
          </p:cNvSpPr>
          <p:nvPr/>
        </p:nvSpPr>
        <p:spPr bwMode="auto">
          <a:xfrm flipV="1">
            <a:off x="1936750" y="1617663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Line 77"/>
          <p:cNvSpPr>
            <a:spLocks noChangeShapeType="1"/>
          </p:cNvSpPr>
          <p:nvPr/>
        </p:nvSpPr>
        <p:spPr bwMode="auto">
          <a:xfrm>
            <a:off x="2927350" y="1617663"/>
            <a:ext cx="0" cy="1644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Text Box 78"/>
          <p:cNvSpPr txBox="1">
            <a:spLocks noChangeArrowheads="1"/>
          </p:cNvSpPr>
          <p:nvPr/>
        </p:nvSpPr>
        <p:spPr bwMode="auto">
          <a:xfrm>
            <a:off x="79375" y="1412875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号教学楼</a:t>
            </a:r>
          </a:p>
        </p:txBody>
      </p:sp>
      <p:sp>
        <p:nvSpPr>
          <p:cNvPr id="51" name="Text Box 79"/>
          <p:cNvSpPr txBox="1">
            <a:spLocks noChangeArrowheads="1"/>
          </p:cNvSpPr>
          <p:nvPr/>
        </p:nvSpPr>
        <p:spPr bwMode="auto">
          <a:xfrm>
            <a:off x="79375" y="188595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号教学楼</a:t>
            </a:r>
          </a:p>
        </p:txBody>
      </p: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79375" y="3810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主楼</a:t>
            </a:r>
            <a:r>
              <a:rPr kumimoji="1" lang="en-US" altLang="zh-CN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5-12</a:t>
            </a: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层</a:t>
            </a:r>
          </a:p>
        </p:txBody>
      </p:sp>
      <p:sp>
        <p:nvSpPr>
          <p:cNvPr id="53" name="Text Box 81"/>
          <p:cNvSpPr txBox="1">
            <a:spLocks noChangeArrowheads="1"/>
          </p:cNvSpPr>
          <p:nvPr/>
        </p:nvSpPr>
        <p:spPr bwMode="auto">
          <a:xfrm>
            <a:off x="79375" y="5259388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行政楼</a:t>
            </a:r>
            <a:r>
              <a:rPr kumimoji="1" lang="en-US" altLang="zh-CN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DE</a:t>
            </a:r>
            <a:r>
              <a:rPr kumimoji="1" lang="zh-CN" altLang="en-US" sz="120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段</a:t>
            </a:r>
          </a:p>
        </p:txBody>
      </p:sp>
      <p:sp>
        <p:nvSpPr>
          <p:cNvPr id="54" name="Text Box 82"/>
          <p:cNvSpPr txBox="1">
            <a:spLocks noChangeArrowheads="1"/>
          </p:cNvSpPr>
          <p:nvPr/>
        </p:nvSpPr>
        <p:spPr bwMode="auto">
          <a:xfrm>
            <a:off x="2879725" y="3009900"/>
            <a:ext cx="82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BD8806</a:t>
            </a:r>
          </a:p>
        </p:txBody>
      </p:sp>
      <p:sp>
        <p:nvSpPr>
          <p:cNvPr id="55" name="Rectangle 88"/>
          <p:cNvSpPr>
            <a:spLocks noChangeArrowheads="1"/>
          </p:cNvSpPr>
          <p:nvPr/>
        </p:nvSpPr>
        <p:spPr bwMode="auto">
          <a:xfrm>
            <a:off x="7270750" y="3878263"/>
            <a:ext cx="11842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0" rIns="90488" bIns="0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Times" pitchFamily="18" charset="0"/>
              <a:buNone/>
            </a:pPr>
            <a:r>
              <a:rPr lang="zh-CN" altLang="en-US" sz="1400" b="1">
                <a:solidFill>
                  <a:schemeClr val="tx1"/>
                </a:solidFill>
                <a:ea typeface="PMingLiU" pitchFamily="18" charset="-120"/>
              </a:rPr>
              <a:t>服务器群</a:t>
            </a:r>
            <a:r>
              <a:rPr lang="zh-TW" altLang="en-US" sz="1400" b="1">
                <a:solidFill>
                  <a:schemeClr val="tx1"/>
                </a:solidFill>
                <a:ea typeface="PMingLiU" pitchFamily="18" charset="-120"/>
              </a:rPr>
              <a:t> </a:t>
            </a:r>
          </a:p>
        </p:txBody>
      </p:sp>
      <p:sp>
        <p:nvSpPr>
          <p:cNvPr id="56" name="Line 90"/>
          <p:cNvSpPr>
            <a:spLocks noChangeShapeType="1"/>
          </p:cNvSpPr>
          <p:nvPr/>
        </p:nvSpPr>
        <p:spPr bwMode="auto">
          <a:xfrm flipH="1">
            <a:off x="4832350" y="3605213"/>
            <a:ext cx="53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Line 91"/>
          <p:cNvSpPr>
            <a:spLocks noChangeShapeType="1"/>
          </p:cNvSpPr>
          <p:nvPr/>
        </p:nvSpPr>
        <p:spPr bwMode="auto">
          <a:xfrm flipH="1">
            <a:off x="6127750" y="3573463"/>
            <a:ext cx="4572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Text Box 92"/>
          <p:cNvSpPr txBox="1">
            <a:spLocks noChangeArrowheads="1"/>
          </p:cNvSpPr>
          <p:nvPr/>
        </p:nvSpPr>
        <p:spPr bwMode="auto">
          <a:xfrm>
            <a:off x="5438775" y="3225800"/>
            <a:ext cx="573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200" b="1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Sx450</a:t>
            </a:r>
          </a:p>
        </p:txBody>
      </p:sp>
      <p:sp>
        <p:nvSpPr>
          <p:cNvPr id="59" name="Line 93"/>
          <p:cNvSpPr>
            <a:spLocks noChangeShapeType="1"/>
          </p:cNvSpPr>
          <p:nvPr/>
        </p:nvSpPr>
        <p:spPr bwMode="auto">
          <a:xfrm flipH="1">
            <a:off x="4984750" y="4837113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Text Box 94"/>
          <p:cNvSpPr txBox="1">
            <a:spLocks noChangeArrowheads="1"/>
          </p:cNvSpPr>
          <p:nvPr/>
        </p:nvSpPr>
        <p:spPr bwMode="auto">
          <a:xfrm>
            <a:off x="5613400" y="4289425"/>
            <a:ext cx="974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CISCO 6509</a:t>
            </a:r>
          </a:p>
        </p:txBody>
      </p:sp>
      <p:sp>
        <p:nvSpPr>
          <p:cNvPr id="61" name="Line 95"/>
          <p:cNvSpPr>
            <a:spLocks noChangeShapeType="1"/>
          </p:cNvSpPr>
          <p:nvPr/>
        </p:nvSpPr>
        <p:spPr bwMode="auto">
          <a:xfrm>
            <a:off x="4427538" y="4152900"/>
            <a:ext cx="0" cy="1779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Line 96"/>
          <p:cNvSpPr>
            <a:spLocks noChangeShapeType="1"/>
          </p:cNvSpPr>
          <p:nvPr/>
        </p:nvSpPr>
        <p:spPr bwMode="auto">
          <a:xfrm flipH="1" flipV="1">
            <a:off x="4427538" y="5932488"/>
            <a:ext cx="12827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Line 100"/>
          <p:cNvSpPr>
            <a:spLocks noChangeShapeType="1"/>
          </p:cNvSpPr>
          <p:nvPr/>
        </p:nvSpPr>
        <p:spPr bwMode="auto">
          <a:xfrm flipH="1">
            <a:off x="6432550" y="4494213"/>
            <a:ext cx="1524000" cy="1381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Line 101"/>
          <p:cNvSpPr>
            <a:spLocks noChangeShapeType="1"/>
          </p:cNvSpPr>
          <p:nvPr/>
        </p:nvSpPr>
        <p:spPr bwMode="auto">
          <a:xfrm flipH="1">
            <a:off x="6432550" y="4700588"/>
            <a:ext cx="12192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02"/>
          <p:cNvSpPr>
            <a:spLocks noChangeShapeType="1"/>
          </p:cNvSpPr>
          <p:nvPr/>
        </p:nvSpPr>
        <p:spPr bwMode="auto">
          <a:xfrm flipH="1" flipV="1">
            <a:off x="6432550" y="4768850"/>
            <a:ext cx="914400" cy="1365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03"/>
          <p:cNvSpPr>
            <a:spLocks noChangeShapeType="1"/>
          </p:cNvSpPr>
          <p:nvPr/>
        </p:nvSpPr>
        <p:spPr bwMode="auto">
          <a:xfrm>
            <a:off x="4421188" y="2028825"/>
            <a:ext cx="0" cy="10969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Line 104"/>
          <p:cNvSpPr>
            <a:spLocks noChangeShapeType="1"/>
          </p:cNvSpPr>
          <p:nvPr/>
        </p:nvSpPr>
        <p:spPr bwMode="auto">
          <a:xfrm>
            <a:off x="4500563" y="2028825"/>
            <a:ext cx="0" cy="10969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" name="Text Box 108"/>
          <p:cNvSpPr txBox="1">
            <a:spLocks noChangeArrowheads="1"/>
          </p:cNvSpPr>
          <p:nvPr/>
        </p:nvSpPr>
        <p:spPr bwMode="auto">
          <a:xfrm>
            <a:off x="2951163" y="3860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汇聚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交换机二</a:t>
            </a:r>
          </a:p>
        </p:txBody>
      </p:sp>
      <p:sp>
        <p:nvSpPr>
          <p:cNvPr id="69" name="Text Box 109"/>
          <p:cNvSpPr txBox="1">
            <a:spLocks noChangeArrowheads="1"/>
          </p:cNvSpPr>
          <p:nvPr/>
        </p:nvSpPr>
        <p:spPr bwMode="auto">
          <a:xfrm>
            <a:off x="5326063" y="36449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汇聚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交换机一</a:t>
            </a:r>
          </a:p>
        </p:txBody>
      </p:sp>
      <p:sp>
        <p:nvSpPr>
          <p:cNvPr id="70" name="Text Box 110"/>
          <p:cNvSpPr txBox="1">
            <a:spLocks noChangeArrowheads="1"/>
          </p:cNvSpPr>
          <p:nvPr/>
        </p:nvSpPr>
        <p:spPr bwMode="auto">
          <a:xfrm>
            <a:off x="3816350" y="4292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核心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交换机</a:t>
            </a:r>
          </a:p>
        </p:txBody>
      </p:sp>
      <p:sp>
        <p:nvSpPr>
          <p:cNvPr id="71" name="Text Box 112"/>
          <p:cNvSpPr txBox="1">
            <a:spLocks noChangeArrowheads="1"/>
          </p:cNvSpPr>
          <p:nvPr/>
        </p:nvSpPr>
        <p:spPr bwMode="auto">
          <a:xfrm>
            <a:off x="8032750" y="5727700"/>
            <a:ext cx="82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DES-3526</a:t>
            </a:r>
          </a:p>
        </p:txBody>
      </p:sp>
      <p:sp>
        <p:nvSpPr>
          <p:cNvPr id="72" name="Rectangle 116"/>
          <p:cNvSpPr txBox="1">
            <a:spLocks noChangeArrowheads="1"/>
          </p:cNvSpPr>
          <p:nvPr/>
        </p:nvSpPr>
        <p:spPr>
          <a:xfrm>
            <a:off x="203200" y="331895"/>
            <a:ext cx="8742363" cy="4206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黑体" pitchFamily="2" charset="-122"/>
                <a:cs typeface="Arial" pitchFamily="34" charset="0"/>
              </a:rPr>
              <a:t>河南科技学院数字化校园二期网络拓朴图</a:t>
            </a: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2851150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3330575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3810000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4289425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4768850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5248275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5727700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2371725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1412875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6207125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1892300"/>
            <a:ext cx="7350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" name="Group 117"/>
          <p:cNvGrpSpPr>
            <a:grpSpLocks/>
          </p:cNvGrpSpPr>
          <p:nvPr/>
        </p:nvGrpSpPr>
        <p:grpSpPr bwMode="auto">
          <a:xfrm>
            <a:off x="7704138" y="1160463"/>
            <a:ext cx="1112837" cy="854075"/>
            <a:chOff x="113" y="3566"/>
            <a:chExt cx="701" cy="538"/>
          </a:xfrm>
        </p:grpSpPr>
        <p:sp>
          <p:nvSpPr>
            <p:cNvPr id="85" name="Line 118"/>
            <p:cNvSpPr>
              <a:spLocks noChangeShapeType="1"/>
            </p:cNvSpPr>
            <p:nvPr/>
          </p:nvSpPr>
          <p:spPr bwMode="auto">
            <a:xfrm flipH="1">
              <a:off x="113" y="3614"/>
              <a:ext cx="269" cy="1"/>
            </a:xfrm>
            <a:prstGeom prst="line">
              <a:avLst/>
            </a:prstGeom>
            <a:noFill/>
            <a:ln w="38100">
              <a:solidFill>
                <a:srgbClr val="8C699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Rectangle 119"/>
            <p:cNvSpPr>
              <a:spLocks noChangeArrowheads="1"/>
            </p:cNvSpPr>
            <p:nvPr/>
          </p:nvSpPr>
          <p:spPr bwMode="auto">
            <a:xfrm>
              <a:off x="414" y="3566"/>
              <a:ext cx="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万兆光纤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7" name="Rectangle 120"/>
            <p:cNvSpPr>
              <a:spLocks noChangeArrowheads="1"/>
            </p:cNvSpPr>
            <p:nvPr/>
          </p:nvSpPr>
          <p:spPr bwMode="auto">
            <a:xfrm>
              <a:off x="414" y="3710"/>
              <a:ext cx="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千兆光纤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8" name="Rectangle 121"/>
            <p:cNvSpPr>
              <a:spLocks noChangeArrowheads="1"/>
            </p:cNvSpPr>
            <p:nvPr/>
          </p:nvSpPr>
          <p:spPr bwMode="auto">
            <a:xfrm>
              <a:off x="414" y="3854"/>
              <a:ext cx="40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千兆双绞线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89" name="Rectangle 122"/>
            <p:cNvSpPr>
              <a:spLocks noChangeArrowheads="1"/>
            </p:cNvSpPr>
            <p:nvPr/>
          </p:nvSpPr>
          <p:spPr bwMode="auto">
            <a:xfrm>
              <a:off x="414" y="4008"/>
              <a:ext cx="40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百兆双绞线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0" name="Line 123"/>
            <p:cNvSpPr>
              <a:spLocks noChangeShapeType="1"/>
            </p:cNvSpPr>
            <p:nvPr/>
          </p:nvSpPr>
          <p:spPr bwMode="auto">
            <a:xfrm flipH="1">
              <a:off x="113" y="3764"/>
              <a:ext cx="26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124"/>
            <p:cNvSpPr>
              <a:spLocks noChangeShapeType="1"/>
            </p:cNvSpPr>
            <p:nvPr/>
          </p:nvSpPr>
          <p:spPr bwMode="auto">
            <a:xfrm flipH="1">
              <a:off x="113" y="3914"/>
              <a:ext cx="269" cy="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125"/>
            <p:cNvSpPr>
              <a:spLocks noChangeShapeType="1"/>
            </p:cNvSpPr>
            <p:nvPr/>
          </p:nvSpPr>
          <p:spPr bwMode="auto">
            <a:xfrm flipH="1">
              <a:off x="116" y="4064"/>
              <a:ext cx="26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3" name="Picture 126" descr="BlackDiamond8806ang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3249613"/>
            <a:ext cx="7207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27" descr="newBD10808fron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3688" y="2924175"/>
            <a:ext cx="7445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5" name="Group 128"/>
          <p:cNvGrpSpPr>
            <a:grpSpLocks noChangeAspect="1"/>
          </p:cNvGrpSpPr>
          <p:nvPr/>
        </p:nvGrpSpPr>
        <p:grpSpPr bwMode="auto">
          <a:xfrm>
            <a:off x="3887788" y="1520825"/>
            <a:ext cx="1187450" cy="623888"/>
            <a:chOff x="2061" y="682"/>
            <a:chExt cx="1126" cy="592"/>
          </a:xfrm>
        </p:grpSpPr>
        <p:pic>
          <p:nvPicPr>
            <p:cNvPr id="96" name="Picture 12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8000"/>
            </a:blip>
            <a:srcRect/>
            <a:stretch>
              <a:fillRect/>
            </a:stretch>
          </p:blipFill>
          <p:spPr bwMode="auto">
            <a:xfrm>
              <a:off x="2061" y="682"/>
              <a:ext cx="1126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Oval 130"/>
            <p:cNvSpPr>
              <a:spLocks noChangeAspect="1" noChangeArrowheads="1"/>
            </p:cNvSpPr>
            <p:nvPr/>
          </p:nvSpPr>
          <p:spPr bwMode="auto">
            <a:xfrm>
              <a:off x="2391" y="913"/>
              <a:ext cx="448" cy="19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98" name="Text Box 106"/>
          <p:cNvSpPr txBox="1">
            <a:spLocks noChangeArrowheads="1"/>
          </p:cNvSpPr>
          <p:nvPr/>
        </p:nvSpPr>
        <p:spPr bwMode="auto">
          <a:xfrm>
            <a:off x="3924300" y="165735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8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CERNET</a:t>
            </a:r>
          </a:p>
        </p:txBody>
      </p:sp>
      <p:grpSp>
        <p:nvGrpSpPr>
          <p:cNvPr id="99" name="Group 131"/>
          <p:cNvGrpSpPr>
            <a:grpSpLocks/>
          </p:cNvGrpSpPr>
          <p:nvPr/>
        </p:nvGrpSpPr>
        <p:grpSpPr bwMode="auto">
          <a:xfrm>
            <a:off x="5184775" y="3465513"/>
            <a:ext cx="1042988" cy="215900"/>
            <a:chOff x="1182" y="2352"/>
            <a:chExt cx="2068" cy="323"/>
          </a:xfrm>
        </p:grpSpPr>
        <p:sp>
          <p:nvSpPr>
            <p:cNvPr id="100" name="Rectangle 132"/>
            <p:cNvSpPr>
              <a:spLocks noChangeArrowheads="1"/>
            </p:cNvSpPr>
            <p:nvPr/>
          </p:nvSpPr>
          <p:spPr bwMode="auto">
            <a:xfrm>
              <a:off x="1202" y="2476"/>
              <a:ext cx="2030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101" name="Picture 133" descr="cxSummitX450-24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2" y="2352"/>
              <a:ext cx="206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" name="Picture 134" descr="GreenOvalLay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0175" y="3359150"/>
            <a:ext cx="24336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35" descr="BeigeServerIOLT-96d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7675" y="3067050"/>
            <a:ext cx="2238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36" descr="BeigeServerIOLT-96d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2488" y="3067050"/>
            <a:ext cx="22383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37" descr="BeigeServerIOLT-96d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7300" y="3067050"/>
            <a:ext cx="2238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38" descr="BeigeServerIOLT-96d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2113" y="3067050"/>
            <a:ext cx="22383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39" descr="BeigeServerIOLT-96d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6925" y="3067050"/>
            <a:ext cx="2238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1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1038" y="1484313"/>
            <a:ext cx="12588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Text Box 142"/>
          <p:cNvSpPr txBox="1">
            <a:spLocks noChangeAspect="1" noChangeArrowheads="1"/>
          </p:cNvSpPr>
          <p:nvPr/>
        </p:nvSpPr>
        <p:spPr bwMode="auto">
          <a:xfrm>
            <a:off x="5797550" y="16224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  <a:buClrTx/>
              <a:buSzTx/>
              <a:buFont typeface="Times New Roman" pitchFamily="18" charset="0"/>
              <a:buNone/>
            </a:pPr>
            <a:r>
              <a:rPr lang="en-US" altLang="zh-CN" sz="1800" b="1">
                <a:solidFill>
                  <a:srgbClr val="000000"/>
                </a:solidFill>
                <a:ea typeface="宋体" pitchFamily="2" charset="-122"/>
              </a:rPr>
              <a:t>ChinaNet</a:t>
            </a:r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H="1">
            <a:off x="4832350" y="2097088"/>
            <a:ext cx="1108075" cy="996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11" name="Picture 143" descr="SwitchATMFastGBEth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508500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44" descr="SwitchATMFastGBEth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2938" y="5624513"/>
            <a:ext cx="720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45" descr="PurpleServerIOLT-96dp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2338" y="4760913"/>
            <a:ext cx="242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46" descr="PurpleServerIOLT-96dp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4616450"/>
            <a:ext cx="242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47" descr="PurpleServerIOLT-96dp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0038" y="4329113"/>
            <a:ext cx="242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228600" y="112713"/>
            <a:ext cx="6419850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华南理工大学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校园网骨干网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6" name="组合 42"/>
          <p:cNvGrpSpPr/>
          <p:nvPr/>
        </p:nvGrpSpPr>
        <p:grpSpPr>
          <a:xfrm>
            <a:off x="373560" y="1765956"/>
            <a:ext cx="6120532" cy="3426829"/>
            <a:chOff x="541338" y="1665288"/>
            <a:chExt cx="8414815" cy="4237037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6288" y="4497388"/>
              <a:ext cx="814387" cy="1025525"/>
            </a:xfrm>
            <a:prstGeom prst="rect">
              <a:avLst/>
            </a:prstGeom>
            <a:noFill/>
          </p:spPr>
        </p:pic>
        <p:sp>
          <p:nvSpPr>
            <p:cNvPr id="48" name="Line 3"/>
            <p:cNvSpPr>
              <a:spLocks noChangeShapeType="1"/>
            </p:cNvSpPr>
            <p:nvPr/>
          </p:nvSpPr>
          <p:spPr bwMode="auto">
            <a:xfrm flipH="1">
              <a:off x="2813050" y="3867150"/>
              <a:ext cx="982663" cy="998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Line 4"/>
            <p:cNvSpPr>
              <a:spLocks noChangeShapeType="1"/>
            </p:cNvSpPr>
            <p:nvPr/>
          </p:nvSpPr>
          <p:spPr bwMode="auto">
            <a:xfrm flipH="1">
              <a:off x="4518025" y="2568575"/>
              <a:ext cx="665163" cy="874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>
              <a:off x="2751138" y="2471738"/>
              <a:ext cx="1035050" cy="9794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4433888" y="4119563"/>
              <a:ext cx="869950" cy="703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790825" y="3465513"/>
              <a:ext cx="923926" cy="34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2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电话所</a:t>
              </a: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1163638" y="2230438"/>
              <a:ext cx="937064" cy="34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zh-CN" sz="12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32</a:t>
              </a:r>
              <a:r>
                <a:rPr kumimoji="1" lang="zh-CN" altLang="en-US" sz="12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号楼</a:t>
              </a:r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 flipH="1">
              <a:off x="2322513" y="5570538"/>
              <a:ext cx="101600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 flipV="1">
              <a:off x="2208213" y="2643188"/>
              <a:ext cx="301625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Line 11"/>
            <p:cNvSpPr>
              <a:spLocks noChangeShapeType="1"/>
            </p:cNvSpPr>
            <p:nvPr/>
          </p:nvSpPr>
          <p:spPr bwMode="auto">
            <a:xfrm flipV="1">
              <a:off x="1897063" y="2655888"/>
              <a:ext cx="357187" cy="357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2609850" y="5557838"/>
              <a:ext cx="333375" cy="344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5856288" y="5564188"/>
              <a:ext cx="217487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5748338" y="2678113"/>
              <a:ext cx="201612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2622550" y="2665413"/>
              <a:ext cx="68263" cy="350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H="1">
              <a:off x="5272088" y="2627313"/>
              <a:ext cx="147637" cy="400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2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0413" y="1665288"/>
              <a:ext cx="814387" cy="1025525"/>
            </a:xfrm>
            <a:prstGeom prst="rect">
              <a:avLst/>
            </a:prstGeom>
            <a:noFill/>
          </p:spPr>
        </p:pic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549275" y="4670424"/>
              <a:ext cx="1712832" cy="45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BlackDiamond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汇聚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13363" y="4497388"/>
              <a:ext cx="814387" cy="1025525"/>
            </a:xfrm>
            <a:prstGeom prst="rect">
              <a:avLst/>
            </a:prstGeom>
            <a:noFill/>
          </p:spPr>
        </p:pic>
        <p:pic>
          <p:nvPicPr>
            <p:cNvPr id="65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2375" y="3178175"/>
              <a:ext cx="814388" cy="1025525"/>
            </a:xfrm>
            <a:prstGeom prst="rect">
              <a:avLst/>
            </a:prstGeom>
            <a:noFill/>
          </p:spPr>
        </p:pic>
        <p:pic>
          <p:nvPicPr>
            <p:cNvPr id="66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825" y="1768475"/>
              <a:ext cx="814388" cy="1025525"/>
            </a:xfrm>
            <a:prstGeom prst="rect">
              <a:avLst/>
            </a:prstGeom>
            <a:noFill/>
          </p:spPr>
        </p:pic>
        <p:sp>
          <p:nvSpPr>
            <p:cNvPr id="67" name="Line 23"/>
            <p:cNvSpPr>
              <a:spLocks noChangeShapeType="1"/>
            </p:cNvSpPr>
            <p:nvPr/>
          </p:nvSpPr>
          <p:spPr bwMode="auto">
            <a:xfrm flipH="1">
              <a:off x="5310188" y="5529263"/>
              <a:ext cx="217487" cy="347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>
              <a:off x="1976438" y="5527675"/>
              <a:ext cx="309562" cy="331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Line 25"/>
            <p:cNvSpPr>
              <a:spLocks noChangeShapeType="1"/>
            </p:cNvSpPr>
            <p:nvPr/>
          </p:nvSpPr>
          <p:spPr bwMode="auto">
            <a:xfrm flipH="1">
              <a:off x="5589588" y="5568950"/>
              <a:ext cx="101600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V="1">
              <a:off x="5507038" y="2655888"/>
              <a:ext cx="114300" cy="344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4530724" y="3492500"/>
              <a:ext cx="1712832" cy="45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BlackDiamond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50000"/>
                </a:lnSpc>
              </a:pP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50000"/>
                </a:lnSpc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核心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6034088" y="4805364"/>
              <a:ext cx="1712832" cy="45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BlackDiamond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50000"/>
                </a:lnSpc>
              </a:pP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50000"/>
                </a:lnSpc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汇聚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541338" y="1781175"/>
              <a:ext cx="1712832" cy="45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BlackDiamond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汇聚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Text Box 30"/>
            <p:cNvSpPr txBox="1">
              <a:spLocks noChangeArrowheads="1"/>
            </p:cNvSpPr>
            <p:nvPr/>
          </p:nvSpPr>
          <p:spPr bwMode="auto">
            <a:xfrm>
              <a:off x="5840412" y="1779589"/>
              <a:ext cx="1712832" cy="45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altLang="zh-CN" sz="1200" dirty="0" err="1" smtClean="0">
                  <a:latin typeface="微软雅黑" pitchFamily="34" charset="-122"/>
                  <a:ea typeface="微软雅黑" pitchFamily="34" charset="-122"/>
                </a:rPr>
                <a:t>BlackDiamond</a:t>
              </a: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50000"/>
                </a:lnSpc>
              </a:pPr>
              <a:endParaRPr lang="en-US" altLang="zh-CN" sz="1200" dirty="0" smtClean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50000"/>
                </a:lnSpc>
              </a:pP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汇聚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5934074" y="2290762"/>
              <a:ext cx="937064" cy="34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zh-CN" sz="12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31</a:t>
              </a:r>
              <a:r>
                <a:rPr kumimoji="1" lang="zh-CN" altLang="en-US" sz="12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号楼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2867025" y="5059364"/>
              <a:ext cx="923926" cy="34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200" b="1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人文馆</a:t>
              </a:r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>
              <a:off x="4249051" y="4968875"/>
              <a:ext cx="1088125" cy="34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29" tIns="45715" rIns="91429" bIns="45715">
              <a:spAutoFit/>
            </a:bodyPr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2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科技馆</a:t>
              </a:r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 flipH="1" flipV="1">
              <a:off x="4508500" y="3646488"/>
              <a:ext cx="2411413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sz="12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6209764" y="2981325"/>
              <a:ext cx="1372136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29" tIns="45715" rIns="91429" bIns="45715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</a:rPr>
                <a:t>BD10808</a:t>
              </a:r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endParaRPr lang="zh-CN" altLang="en-US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0" name="Picture 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7588" y="3829050"/>
              <a:ext cx="1552575" cy="768350"/>
            </a:xfrm>
            <a:prstGeom prst="rect">
              <a:avLst/>
            </a:prstGeom>
            <a:noFill/>
          </p:spPr>
        </p:pic>
        <p:sp>
          <p:nvSpPr>
            <p:cNvPr id="81" name="Text Box 37"/>
            <p:cNvSpPr txBox="1">
              <a:spLocks noChangeArrowheads="1"/>
            </p:cNvSpPr>
            <p:nvPr/>
          </p:nvSpPr>
          <p:spPr bwMode="auto">
            <a:xfrm>
              <a:off x="7642224" y="4025900"/>
              <a:ext cx="1313929" cy="34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zh-CN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IPv6</a:t>
              </a:r>
              <a:r>
                <a:rPr kumimoji="1"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实验</a:t>
              </a:r>
              <a:r>
                <a:rPr kumimoji="1" lang="zh-CN" altLang="en-US" sz="12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网</a:t>
              </a:r>
            </a:p>
          </p:txBody>
        </p:sp>
        <p:pic>
          <p:nvPicPr>
            <p:cNvPr id="82" name="Picture 1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7825" y="3231525"/>
              <a:ext cx="692150" cy="1169025"/>
            </a:xfrm>
            <a:prstGeom prst="rect">
              <a:avLst/>
            </a:prstGeom>
            <a:noFill/>
          </p:spPr>
        </p:pic>
        <p:pic>
          <p:nvPicPr>
            <p:cNvPr id="83" name="Picture 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43789" y="3009900"/>
              <a:ext cx="1437094" cy="711200"/>
            </a:xfrm>
            <a:prstGeom prst="rect">
              <a:avLst/>
            </a:prstGeom>
            <a:noFill/>
          </p:spPr>
        </p:pic>
        <p:sp>
          <p:nvSpPr>
            <p:cNvPr id="84" name="Text Box 37"/>
            <p:cNvSpPr txBox="1">
              <a:spLocks noChangeArrowheads="1"/>
            </p:cNvSpPr>
            <p:nvPr/>
          </p:nvSpPr>
          <p:spPr bwMode="auto">
            <a:xfrm>
              <a:off x="7756824" y="3187700"/>
              <a:ext cx="888578" cy="570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12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教科网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685925" y="962024"/>
            <a:ext cx="4676775" cy="457201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高性能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IPv4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教科网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/IPv6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实验网骨干网络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54772" y="1886299"/>
            <a:ext cx="2085889" cy="3969217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１）华南理工大学是全国教科网华南区骨干出口节点，用户数多，通信流量大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２）华南理工大学同时承担全国教育网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IPv6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实验节点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３）采用极进网络的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BlackDiamond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系列交换机作为核心骨干，千兆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万兆中继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４）全线速硬件交换平台，保证高效、可靠和安全的教学科研通讯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5000"/>
              </a:lnSpc>
              <a:spcBef>
                <a:spcPts val="700"/>
              </a:spcBef>
            </a:pPr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7" name="Picture 2" descr="http://www.scut.edu.cn/images/index_0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4238" y="925927"/>
            <a:ext cx="2181225" cy="466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3736" y="1002486"/>
            <a:ext cx="3219661" cy="1712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59053" y="2012004"/>
            <a:ext cx="3213828" cy="24119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3736" y="3420016"/>
            <a:ext cx="3219661" cy="30173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048141" y="2211950"/>
            <a:ext cx="3444221" cy="1599569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34403" y="2115473"/>
            <a:ext cx="3661490" cy="17953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69637" y="1003884"/>
            <a:ext cx="2111444" cy="9200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189371" y="4707782"/>
            <a:ext cx="2112903" cy="11395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41088" y="4604313"/>
            <a:ext cx="2111444" cy="12779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507468" y="1721174"/>
            <a:ext cx="1707528" cy="3132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763272" y="4960860"/>
            <a:ext cx="2099779" cy="13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4623286" y="2912461"/>
            <a:ext cx="1236536" cy="19141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2481221" y="4017059"/>
            <a:ext cx="2002080" cy="9438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655366" y="1756129"/>
            <a:ext cx="873450" cy="7368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78526" y="2392321"/>
            <a:ext cx="943026" cy="3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500" b="1" dirty="0">
                <a:solidFill>
                  <a:schemeClr val="tx1"/>
                </a:solidFill>
                <a:latin typeface="+mn-ea"/>
                <a:ea typeface="+mn-ea"/>
              </a:rPr>
              <a:t>七宝校区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507566" y="2028783"/>
            <a:ext cx="943026" cy="3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500" b="1" dirty="0">
                <a:solidFill>
                  <a:schemeClr val="tx1"/>
                </a:solidFill>
                <a:latin typeface="+mn-ea"/>
                <a:ea typeface="+mn-ea"/>
              </a:rPr>
              <a:t>徐汇校区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65401" y="3471751"/>
            <a:ext cx="943026" cy="3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500" b="1" dirty="0">
                <a:solidFill>
                  <a:schemeClr val="tx1"/>
                </a:solidFill>
                <a:latin typeface="+mn-ea"/>
                <a:ea typeface="+mn-ea"/>
              </a:rPr>
              <a:t>闵行校区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940899" y="4621093"/>
            <a:ext cx="840434" cy="2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300" b="1" dirty="0">
                <a:solidFill>
                  <a:schemeClr val="tx1"/>
                </a:solidFill>
                <a:latin typeface="+mn-ea"/>
                <a:ea typeface="+mn-ea"/>
              </a:rPr>
              <a:t>上中校区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531418" y="4753931"/>
            <a:ext cx="750666" cy="5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500" b="1" dirty="0" smtClean="0">
                <a:solidFill>
                  <a:schemeClr val="tx1"/>
                </a:solidFill>
                <a:latin typeface="+mn-ea"/>
                <a:ea typeface="+mn-ea"/>
              </a:rPr>
              <a:t>海科院</a:t>
            </a:r>
            <a:endParaRPr kumimoji="1" lang="en-US" altLang="zh-CN" sz="15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500" b="1" dirty="0" smtClean="0">
                <a:solidFill>
                  <a:schemeClr val="tx1"/>
                </a:solidFill>
                <a:latin typeface="+mn-ea"/>
                <a:ea typeface="+mn-ea"/>
              </a:rPr>
              <a:t>校</a:t>
            </a:r>
            <a:r>
              <a:rPr kumimoji="1" lang="zh-CN" altLang="en-US" sz="1500" b="1" dirty="0">
                <a:solidFill>
                  <a:schemeClr val="tx1"/>
                </a:solidFill>
                <a:latin typeface="+mn-ea"/>
                <a:ea typeface="+mn-ea"/>
              </a:rPr>
              <a:t>区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609852" y="4363818"/>
            <a:ext cx="380584" cy="2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5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1G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813161" y="4946878"/>
            <a:ext cx="380585" cy="2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5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1G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519756" y="4217004"/>
            <a:ext cx="380584" cy="2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5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1G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939401" y="2596462"/>
            <a:ext cx="380584" cy="2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5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1G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895344" y="1568767"/>
            <a:ext cx="380584" cy="2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5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1G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707861" y="1501652"/>
            <a:ext cx="840434" cy="2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300" b="1" dirty="0">
                <a:solidFill>
                  <a:schemeClr val="tx1"/>
                </a:solidFill>
                <a:latin typeface="+mn-ea"/>
                <a:ea typeface="+mn-ea"/>
              </a:rPr>
              <a:t>法华校区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2524965" y="1342239"/>
            <a:ext cx="3749999" cy="21588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5883154" y="1635853"/>
            <a:ext cx="534424" cy="7746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1193648" y="3954138"/>
            <a:ext cx="979897" cy="604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333633" y="5632008"/>
            <a:ext cx="909904" cy="13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2313530" y="5027975"/>
            <a:ext cx="629934" cy="604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263640" y="4625286"/>
            <a:ext cx="1459" cy="8724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383522" y="4021253"/>
            <a:ext cx="559941" cy="8053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1403625" y="4222597"/>
            <a:ext cx="699926" cy="12751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2243537" y="4222597"/>
            <a:ext cx="1459" cy="13422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 flipV="1">
            <a:off x="7073028" y="2477613"/>
            <a:ext cx="419956" cy="107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5813161" y="2813187"/>
            <a:ext cx="364545" cy="5998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6023139" y="2477613"/>
            <a:ext cx="1014893" cy="1048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 flipV="1">
            <a:off x="6023139" y="2746072"/>
            <a:ext cx="1259867" cy="604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9" name="Picture 42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36" y="6236041"/>
            <a:ext cx="559941" cy="163593"/>
          </a:xfrm>
          <a:prstGeom prst="rect">
            <a:avLst/>
          </a:prstGeom>
          <a:noFill/>
        </p:spPr>
      </p:pic>
      <p:pic>
        <p:nvPicPr>
          <p:cNvPr id="40" name="Picture 43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677" y="6236041"/>
            <a:ext cx="559941" cy="163593"/>
          </a:xfrm>
          <a:prstGeom prst="rect">
            <a:avLst/>
          </a:prstGeom>
          <a:noFill/>
        </p:spPr>
      </p:pic>
      <p:pic>
        <p:nvPicPr>
          <p:cNvPr id="41" name="Picture 44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3581" y="6236041"/>
            <a:ext cx="559941" cy="163593"/>
          </a:xfrm>
          <a:prstGeom prst="rect">
            <a:avLst/>
          </a:prstGeom>
          <a:noFill/>
        </p:spPr>
      </p:pic>
      <p:pic>
        <p:nvPicPr>
          <p:cNvPr id="42" name="Picture 45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522" y="6236041"/>
            <a:ext cx="559941" cy="163593"/>
          </a:xfrm>
          <a:prstGeom prst="rect">
            <a:avLst/>
          </a:prstGeom>
          <a:noFill/>
        </p:spPr>
      </p:pic>
      <p:pic>
        <p:nvPicPr>
          <p:cNvPr id="43" name="Picture 46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463" y="6236041"/>
            <a:ext cx="559941" cy="163593"/>
          </a:xfrm>
          <a:prstGeom prst="rect">
            <a:avLst/>
          </a:prstGeom>
          <a:noFill/>
        </p:spPr>
      </p:pic>
      <p:sp>
        <p:nvSpPr>
          <p:cNvPr id="44" name="Line 47"/>
          <p:cNvSpPr>
            <a:spLocks noChangeShapeType="1"/>
          </p:cNvSpPr>
          <p:nvPr/>
        </p:nvSpPr>
        <p:spPr bwMode="auto">
          <a:xfrm flipV="1">
            <a:off x="563714" y="5766237"/>
            <a:ext cx="629934" cy="5369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 flipV="1">
            <a:off x="1193648" y="5833352"/>
            <a:ext cx="139985" cy="4698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" name="Line 49"/>
          <p:cNvSpPr>
            <a:spLocks noChangeShapeType="1"/>
          </p:cNvSpPr>
          <p:nvPr/>
        </p:nvSpPr>
        <p:spPr bwMode="auto">
          <a:xfrm flipV="1">
            <a:off x="2103552" y="5699122"/>
            <a:ext cx="209978" cy="5369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 flipH="1" flipV="1">
            <a:off x="2313530" y="5699122"/>
            <a:ext cx="349963" cy="604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 flipH="1" flipV="1">
            <a:off x="2313530" y="5699122"/>
            <a:ext cx="909904" cy="604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1374462" y="6140961"/>
            <a:ext cx="589105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6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…</a:t>
            </a:r>
            <a:endParaRPr kumimoji="1" lang="en-US" altLang="zh-CN" sz="1600" dirty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0" name="Line 53"/>
          <p:cNvSpPr>
            <a:spLocks noChangeShapeType="1"/>
          </p:cNvSpPr>
          <p:nvPr/>
        </p:nvSpPr>
        <p:spPr bwMode="auto">
          <a:xfrm flipH="1">
            <a:off x="6303109" y="3551449"/>
            <a:ext cx="909904" cy="13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" name="Picture 54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3213" y="4155482"/>
            <a:ext cx="559941" cy="163593"/>
          </a:xfrm>
          <a:prstGeom prst="rect">
            <a:avLst/>
          </a:prstGeom>
          <a:noFill/>
        </p:spPr>
      </p:pic>
      <p:pic>
        <p:nvPicPr>
          <p:cNvPr id="52" name="Picture 55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154" y="4155482"/>
            <a:ext cx="559941" cy="163593"/>
          </a:xfrm>
          <a:prstGeom prst="rect">
            <a:avLst/>
          </a:prstGeom>
          <a:noFill/>
        </p:spPr>
      </p:pic>
      <p:pic>
        <p:nvPicPr>
          <p:cNvPr id="53" name="Picture 56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3058" y="4155482"/>
            <a:ext cx="559941" cy="163593"/>
          </a:xfrm>
          <a:prstGeom prst="rect">
            <a:avLst/>
          </a:prstGeom>
          <a:noFill/>
        </p:spPr>
      </p:pic>
      <p:pic>
        <p:nvPicPr>
          <p:cNvPr id="54" name="Picture 57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2999" y="4155482"/>
            <a:ext cx="559941" cy="163593"/>
          </a:xfrm>
          <a:prstGeom prst="rect">
            <a:avLst/>
          </a:prstGeom>
          <a:noFill/>
        </p:spPr>
      </p:pic>
      <p:pic>
        <p:nvPicPr>
          <p:cNvPr id="55" name="Picture 58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2940" y="4155482"/>
            <a:ext cx="559941" cy="163593"/>
          </a:xfrm>
          <a:prstGeom prst="rect">
            <a:avLst/>
          </a:prstGeom>
          <a:noFill/>
        </p:spPr>
      </p:pic>
      <p:sp>
        <p:nvSpPr>
          <p:cNvPr id="56" name="Line 59"/>
          <p:cNvSpPr>
            <a:spLocks noChangeShapeType="1"/>
          </p:cNvSpPr>
          <p:nvPr/>
        </p:nvSpPr>
        <p:spPr bwMode="auto">
          <a:xfrm flipV="1">
            <a:off x="5533191" y="3685679"/>
            <a:ext cx="629934" cy="5369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6163124" y="3752794"/>
            <a:ext cx="139985" cy="4698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8" name="Line 61"/>
          <p:cNvSpPr>
            <a:spLocks noChangeShapeType="1"/>
          </p:cNvSpPr>
          <p:nvPr/>
        </p:nvSpPr>
        <p:spPr bwMode="auto">
          <a:xfrm flipV="1">
            <a:off x="7073028" y="3618564"/>
            <a:ext cx="209978" cy="5369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 flipH="1" flipV="1">
            <a:off x="7283006" y="3618564"/>
            <a:ext cx="349963" cy="604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0" name="Line 63"/>
          <p:cNvSpPr>
            <a:spLocks noChangeShapeType="1"/>
          </p:cNvSpPr>
          <p:nvPr/>
        </p:nvSpPr>
        <p:spPr bwMode="auto">
          <a:xfrm flipH="1" flipV="1">
            <a:off x="7283006" y="3618564"/>
            <a:ext cx="909904" cy="604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6343939" y="4060403"/>
            <a:ext cx="589105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6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… </a:t>
            </a:r>
          </a:p>
        </p:txBody>
      </p:sp>
      <p:pic>
        <p:nvPicPr>
          <p:cNvPr id="62" name="Picture 65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463" y="1068202"/>
            <a:ext cx="559941" cy="163593"/>
          </a:xfrm>
          <a:prstGeom prst="rect">
            <a:avLst/>
          </a:prstGeom>
          <a:noFill/>
        </p:spPr>
      </p:pic>
      <p:sp>
        <p:nvSpPr>
          <p:cNvPr id="63" name="Line 66"/>
          <p:cNvSpPr>
            <a:spLocks noChangeShapeType="1"/>
          </p:cNvSpPr>
          <p:nvPr/>
        </p:nvSpPr>
        <p:spPr bwMode="auto">
          <a:xfrm flipH="1" flipV="1">
            <a:off x="528718" y="1135317"/>
            <a:ext cx="1644827" cy="9396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4" name="Line 67"/>
          <p:cNvSpPr>
            <a:spLocks noChangeShapeType="1"/>
          </p:cNvSpPr>
          <p:nvPr/>
        </p:nvSpPr>
        <p:spPr bwMode="auto">
          <a:xfrm flipH="1" flipV="1">
            <a:off x="1123655" y="1202432"/>
            <a:ext cx="909904" cy="6711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5" name="Line 68"/>
          <p:cNvSpPr>
            <a:spLocks noChangeShapeType="1"/>
          </p:cNvSpPr>
          <p:nvPr/>
        </p:nvSpPr>
        <p:spPr bwMode="auto">
          <a:xfrm flipH="1" flipV="1">
            <a:off x="2033559" y="1135317"/>
            <a:ext cx="90407" cy="7816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6" name="Line 69"/>
          <p:cNvSpPr>
            <a:spLocks noChangeShapeType="1"/>
          </p:cNvSpPr>
          <p:nvPr/>
        </p:nvSpPr>
        <p:spPr bwMode="auto">
          <a:xfrm flipV="1">
            <a:off x="2173544" y="1135317"/>
            <a:ext cx="419956" cy="8724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7" name="Line 70"/>
          <p:cNvSpPr>
            <a:spLocks noChangeShapeType="1"/>
          </p:cNvSpPr>
          <p:nvPr/>
        </p:nvSpPr>
        <p:spPr bwMode="auto">
          <a:xfrm flipV="1">
            <a:off x="2173544" y="1202432"/>
            <a:ext cx="1049889" cy="8053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8" name="Text Box 71"/>
          <p:cNvSpPr txBox="1">
            <a:spLocks noChangeArrowheads="1"/>
          </p:cNvSpPr>
          <p:nvPr/>
        </p:nvSpPr>
        <p:spPr bwMode="auto">
          <a:xfrm>
            <a:off x="4244160" y="5548114"/>
            <a:ext cx="589105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6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… </a:t>
            </a:r>
          </a:p>
        </p:txBody>
      </p:sp>
      <p:sp>
        <p:nvSpPr>
          <p:cNvPr id="69" name="Line 72"/>
          <p:cNvSpPr>
            <a:spLocks noChangeShapeType="1"/>
          </p:cNvSpPr>
          <p:nvPr/>
        </p:nvSpPr>
        <p:spPr bwMode="auto">
          <a:xfrm flipV="1">
            <a:off x="4026891" y="5162204"/>
            <a:ext cx="526402" cy="521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0" name="Line 73"/>
          <p:cNvSpPr>
            <a:spLocks noChangeShapeType="1"/>
          </p:cNvSpPr>
          <p:nvPr/>
        </p:nvSpPr>
        <p:spPr bwMode="auto">
          <a:xfrm flipH="1" flipV="1">
            <a:off x="4553294" y="5162204"/>
            <a:ext cx="386418" cy="51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" name="Line 74"/>
          <p:cNvSpPr>
            <a:spLocks noChangeShapeType="1"/>
          </p:cNvSpPr>
          <p:nvPr/>
        </p:nvSpPr>
        <p:spPr bwMode="auto">
          <a:xfrm flipH="1" flipV="1">
            <a:off x="4672865" y="5151018"/>
            <a:ext cx="790333" cy="4977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2" name="Text Box 75"/>
          <p:cNvSpPr txBox="1">
            <a:spLocks noChangeArrowheads="1"/>
          </p:cNvSpPr>
          <p:nvPr/>
        </p:nvSpPr>
        <p:spPr bwMode="auto">
          <a:xfrm>
            <a:off x="6693902" y="5548114"/>
            <a:ext cx="589105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6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… </a:t>
            </a:r>
          </a:p>
        </p:txBody>
      </p:sp>
      <p:sp>
        <p:nvSpPr>
          <p:cNvPr id="73" name="Line 76"/>
          <p:cNvSpPr>
            <a:spLocks noChangeShapeType="1"/>
          </p:cNvSpPr>
          <p:nvPr/>
        </p:nvSpPr>
        <p:spPr bwMode="auto">
          <a:xfrm flipV="1">
            <a:off x="6489757" y="5139833"/>
            <a:ext cx="465160" cy="51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4" name="Line 77"/>
          <p:cNvSpPr>
            <a:spLocks noChangeShapeType="1"/>
          </p:cNvSpPr>
          <p:nvPr/>
        </p:nvSpPr>
        <p:spPr bwMode="auto">
          <a:xfrm flipH="1" flipV="1">
            <a:off x="7003036" y="5162204"/>
            <a:ext cx="277054" cy="4753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5" name="Line 78"/>
          <p:cNvSpPr>
            <a:spLocks noChangeShapeType="1"/>
          </p:cNvSpPr>
          <p:nvPr/>
        </p:nvSpPr>
        <p:spPr bwMode="auto">
          <a:xfrm flipH="1" flipV="1">
            <a:off x="7147396" y="5128647"/>
            <a:ext cx="777209" cy="51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6" name="Text Box 79"/>
          <p:cNvSpPr txBox="1">
            <a:spLocks noChangeArrowheads="1"/>
          </p:cNvSpPr>
          <p:nvPr/>
        </p:nvSpPr>
        <p:spPr bwMode="auto">
          <a:xfrm>
            <a:off x="4174167" y="973123"/>
            <a:ext cx="589105" cy="2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6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… …</a:t>
            </a:r>
          </a:p>
        </p:txBody>
      </p:sp>
      <p:sp>
        <p:nvSpPr>
          <p:cNvPr id="77" name="Line 80"/>
          <p:cNvSpPr>
            <a:spLocks noChangeShapeType="1"/>
          </p:cNvSpPr>
          <p:nvPr/>
        </p:nvSpPr>
        <p:spPr bwMode="auto">
          <a:xfrm flipH="1" flipV="1">
            <a:off x="3993353" y="1112945"/>
            <a:ext cx="419956" cy="4026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8" name="Line 81"/>
          <p:cNvSpPr>
            <a:spLocks noChangeShapeType="1"/>
          </p:cNvSpPr>
          <p:nvPr/>
        </p:nvSpPr>
        <p:spPr bwMode="auto">
          <a:xfrm flipV="1">
            <a:off x="4553294" y="1112945"/>
            <a:ext cx="349963" cy="3355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9" name="Line 82"/>
          <p:cNvSpPr>
            <a:spLocks noChangeShapeType="1"/>
          </p:cNvSpPr>
          <p:nvPr/>
        </p:nvSpPr>
        <p:spPr bwMode="auto">
          <a:xfrm flipH="1">
            <a:off x="4553294" y="1217813"/>
            <a:ext cx="863242" cy="2978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80" name="Picture 83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211" y="5643193"/>
            <a:ext cx="559941" cy="163593"/>
          </a:xfrm>
          <a:prstGeom prst="rect">
            <a:avLst/>
          </a:prstGeom>
          <a:noFill/>
        </p:spPr>
      </p:pic>
      <p:pic>
        <p:nvPicPr>
          <p:cNvPr id="81" name="Picture 84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279" y="5643193"/>
            <a:ext cx="559941" cy="163593"/>
          </a:xfrm>
          <a:prstGeom prst="rect">
            <a:avLst/>
          </a:prstGeom>
          <a:noFill/>
        </p:spPr>
      </p:pic>
      <p:pic>
        <p:nvPicPr>
          <p:cNvPr id="82" name="Picture 85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220" y="5643193"/>
            <a:ext cx="559941" cy="163593"/>
          </a:xfrm>
          <a:prstGeom prst="rect">
            <a:avLst/>
          </a:prstGeom>
          <a:noFill/>
        </p:spPr>
      </p:pic>
      <p:pic>
        <p:nvPicPr>
          <p:cNvPr id="83" name="Picture 86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953" y="5643193"/>
            <a:ext cx="559941" cy="163593"/>
          </a:xfrm>
          <a:prstGeom prst="rect">
            <a:avLst/>
          </a:prstGeom>
          <a:noFill/>
        </p:spPr>
      </p:pic>
      <p:pic>
        <p:nvPicPr>
          <p:cNvPr id="84" name="Picture 87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021" y="5643193"/>
            <a:ext cx="559941" cy="163593"/>
          </a:xfrm>
          <a:prstGeom prst="rect">
            <a:avLst/>
          </a:prstGeom>
          <a:noFill/>
        </p:spPr>
      </p:pic>
      <p:pic>
        <p:nvPicPr>
          <p:cNvPr id="85" name="Picture 88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962" y="5643193"/>
            <a:ext cx="559941" cy="163593"/>
          </a:xfrm>
          <a:prstGeom prst="rect">
            <a:avLst/>
          </a:prstGeom>
          <a:noFill/>
        </p:spPr>
      </p:pic>
      <p:pic>
        <p:nvPicPr>
          <p:cNvPr id="86" name="Picture 89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219" y="1068202"/>
            <a:ext cx="559941" cy="163593"/>
          </a:xfrm>
          <a:prstGeom prst="rect">
            <a:avLst/>
          </a:prstGeom>
          <a:noFill/>
        </p:spPr>
      </p:pic>
      <p:pic>
        <p:nvPicPr>
          <p:cNvPr id="87" name="Picture 90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286" y="1068202"/>
            <a:ext cx="559941" cy="163593"/>
          </a:xfrm>
          <a:prstGeom prst="rect">
            <a:avLst/>
          </a:prstGeom>
          <a:noFill/>
        </p:spPr>
      </p:pic>
      <p:pic>
        <p:nvPicPr>
          <p:cNvPr id="88" name="Picture 91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227" y="1068202"/>
            <a:ext cx="559941" cy="163593"/>
          </a:xfrm>
          <a:prstGeom prst="rect">
            <a:avLst/>
          </a:prstGeom>
          <a:noFill/>
        </p:spPr>
      </p:pic>
      <p:pic>
        <p:nvPicPr>
          <p:cNvPr id="89" name="Picture 92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36" y="1068202"/>
            <a:ext cx="559941" cy="163593"/>
          </a:xfrm>
          <a:prstGeom prst="rect">
            <a:avLst/>
          </a:prstGeom>
          <a:noFill/>
        </p:spPr>
      </p:pic>
      <p:pic>
        <p:nvPicPr>
          <p:cNvPr id="90" name="Picture 93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677" y="1068202"/>
            <a:ext cx="559941" cy="163593"/>
          </a:xfrm>
          <a:prstGeom prst="rect">
            <a:avLst/>
          </a:prstGeom>
          <a:noFill/>
        </p:spPr>
      </p:pic>
      <p:pic>
        <p:nvPicPr>
          <p:cNvPr id="91" name="Picture 94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3581" y="1068202"/>
            <a:ext cx="559941" cy="163593"/>
          </a:xfrm>
          <a:prstGeom prst="rect">
            <a:avLst/>
          </a:prstGeom>
          <a:noFill/>
        </p:spPr>
      </p:pic>
      <p:pic>
        <p:nvPicPr>
          <p:cNvPr id="92" name="Picture 95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522" y="1068202"/>
            <a:ext cx="559941" cy="163593"/>
          </a:xfrm>
          <a:prstGeom prst="rect">
            <a:avLst/>
          </a:prstGeom>
          <a:noFill/>
        </p:spPr>
      </p:pic>
      <p:sp>
        <p:nvSpPr>
          <p:cNvPr id="93" name="Text Box 96"/>
          <p:cNvSpPr txBox="1">
            <a:spLocks noChangeArrowheads="1"/>
          </p:cNvSpPr>
          <p:nvPr/>
        </p:nvSpPr>
        <p:spPr bwMode="auto">
          <a:xfrm>
            <a:off x="1374462" y="973123"/>
            <a:ext cx="589105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6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… </a:t>
            </a:r>
          </a:p>
        </p:txBody>
      </p:sp>
      <p:pic>
        <p:nvPicPr>
          <p:cNvPr id="94" name="Picture 97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36" y="3819908"/>
            <a:ext cx="559941" cy="163593"/>
          </a:xfrm>
          <a:prstGeom prst="rect">
            <a:avLst/>
          </a:prstGeom>
          <a:noFill/>
        </p:spPr>
      </p:pic>
      <p:pic>
        <p:nvPicPr>
          <p:cNvPr id="95" name="Picture 98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29" y="3887023"/>
            <a:ext cx="559941" cy="163593"/>
          </a:xfrm>
          <a:prstGeom prst="rect">
            <a:avLst/>
          </a:prstGeom>
          <a:noFill/>
        </p:spPr>
      </p:pic>
      <p:pic>
        <p:nvPicPr>
          <p:cNvPr id="96" name="Picture 99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21" y="3954138"/>
            <a:ext cx="559941" cy="163593"/>
          </a:xfrm>
          <a:prstGeom prst="rect">
            <a:avLst/>
          </a:prstGeom>
          <a:noFill/>
        </p:spPr>
      </p:pic>
      <p:sp>
        <p:nvSpPr>
          <p:cNvPr id="97" name="Line 100"/>
          <p:cNvSpPr>
            <a:spLocks noChangeShapeType="1"/>
          </p:cNvSpPr>
          <p:nvPr/>
        </p:nvSpPr>
        <p:spPr bwMode="auto">
          <a:xfrm>
            <a:off x="703699" y="4021253"/>
            <a:ext cx="349963" cy="4026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98" name="Picture 101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471" y="5430663"/>
            <a:ext cx="559941" cy="163593"/>
          </a:xfrm>
          <a:prstGeom prst="rect">
            <a:avLst/>
          </a:prstGeom>
          <a:noFill/>
        </p:spPr>
      </p:pic>
      <p:pic>
        <p:nvPicPr>
          <p:cNvPr id="99" name="Picture 102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463" y="5497778"/>
            <a:ext cx="559941" cy="163593"/>
          </a:xfrm>
          <a:prstGeom prst="rect">
            <a:avLst/>
          </a:prstGeom>
          <a:noFill/>
        </p:spPr>
      </p:pic>
      <p:pic>
        <p:nvPicPr>
          <p:cNvPr id="100" name="Picture 103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456" y="5564893"/>
            <a:ext cx="559941" cy="163593"/>
          </a:xfrm>
          <a:prstGeom prst="rect">
            <a:avLst/>
          </a:prstGeom>
          <a:noFill/>
        </p:spPr>
      </p:pic>
      <p:sp>
        <p:nvSpPr>
          <p:cNvPr id="101" name="Line 104"/>
          <p:cNvSpPr>
            <a:spLocks noChangeShapeType="1"/>
          </p:cNvSpPr>
          <p:nvPr/>
        </p:nvSpPr>
        <p:spPr bwMode="auto">
          <a:xfrm>
            <a:off x="3013456" y="5095089"/>
            <a:ext cx="139985" cy="4026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2" name="Picture 105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962" y="2678957"/>
            <a:ext cx="559941" cy="163593"/>
          </a:xfrm>
          <a:prstGeom prst="rect">
            <a:avLst/>
          </a:prstGeom>
          <a:noFill/>
        </p:spPr>
      </p:pic>
      <p:pic>
        <p:nvPicPr>
          <p:cNvPr id="103" name="Picture 106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955" y="2746072"/>
            <a:ext cx="559941" cy="163593"/>
          </a:xfrm>
          <a:prstGeom prst="rect">
            <a:avLst/>
          </a:prstGeom>
          <a:noFill/>
        </p:spPr>
      </p:pic>
      <p:pic>
        <p:nvPicPr>
          <p:cNvPr id="104" name="Picture 107" descr="web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2940" y="2813187"/>
            <a:ext cx="559941" cy="163593"/>
          </a:xfrm>
          <a:prstGeom prst="rect">
            <a:avLst/>
          </a:prstGeom>
          <a:noFill/>
        </p:spPr>
      </p:pic>
      <p:sp>
        <p:nvSpPr>
          <p:cNvPr id="105" name="Line 108"/>
          <p:cNvSpPr>
            <a:spLocks noChangeShapeType="1"/>
          </p:cNvSpPr>
          <p:nvPr/>
        </p:nvSpPr>
        <p:spPr bwMode="auto">
          <a:xfrm>
            <a:off x="7213014" y="2410498"/>
            <a:ext cx="656181" cy="3006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6" name="AutoShape 123"/>
          <p:cNvSpPr>
            <a:spLocks noChangeArrowheads="1"/>
          </p:cNvSpPr>
          <p:nvPr/>
        </p:nvSpPr>
        <p:spPr bwMode="auto">
          <a:xfrm>
            <a:off x="3897113" y="4029642"/>
            <a:ext cx="575981" cy="332777"/>
          </a:xfrm>
          <a:prstGeom prst="wedgeRoundRectCallout">
            <a:avLst>
              <a:gd name="adj1" fmla="val -111264"/>
              <a:gd name="adj2" fmla="val -88236"/>
              <a:gd name="adj3" fmla="val 16667"/>
            </a:avLst>
          </a:prstGeom>
          <a:solidFill>
            <a:srgbClr val="FFE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7" name="Text Box 124"/>
          <p:cNvSpPr txBox="1">
            <a:spLocks noChangeArrowheads="1"/>
          </p:cNvSpPr>
          <p:nvPr/>
        </p:nvSpPr>
        <p:spPr bwMode="auto">
          <a:xfrm>
            <a:off x="3883990" y="4060403"/>
            <a:ext cx="584730" cy="2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5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10GE</a:t>
            </a:r>
          </a:p>
        </p:txBody>
      </p:sp>
      <p:sp>
        <p:nvSpPr>
          <p:cNvPr id="108" name="AutoShape 125"/>
          <p:cNvSpPr>
            <a:spLocks noChangeArrowheads="1"/>
          </p:cNvSpPr>
          <p:nvPr/>
        </p:nvSpPr>
        <p:spPr bwMode="auto">
          <a:xfrm>
            <a:off x="3920444" y="3235451"/>
            <a:ext cx="888032" cy="322990"/>
          </a:xfrm>
          <a:prstGeom prst="wedgeRoundRectCallout">
            <a:avLst>
              <a:gd name="adj1" fmla="val -37519"/>
              <a:gd name="adj2" fmla="val 114069"/>
              <a:gd name="adj3" fmla="val 16667"/>
            </a:avLst>
          </a:prstGeom>
          <a:solidFill>
            <a:srgbClr val="FFE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29" tIns="45715" rIns="91429" bIns="45715" anchor="ctr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9" name="Text Box 126"/>
          <p:cNvSpPr txBox="1">
            <a:spLocks noChangeArrowheads="1"/>
          </p:cNvSpPr>
          <p:nvPr/>
        </p:nvSpPr>
        <p:spPr bwMode="auto">
          <a:xfrm>
            <a:off x="3911695" y="3250831"/>
            <a:ext cx="1070304" cy="27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953" tIns="42976" rIns="85953" bIns="42976">
            <a:spAutoFit/>
          </a:bodyPr>
          <a:lstStyle/>
          <a:p>
            <a:pPr algn="l" defTabSz="858838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15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4G WDM</a:t>
            </a:r>
          </a:p>
        </p:txBody>
      </p:sp>
      <p:pic>
        <p:nvPicPr>
          <p:cNvPr id="110" name="Picture 7" descr="NewAlpine3808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2529" y="4267600"/>
            <a:ext cx="537156" cy="5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7" descr="NewAlpine3808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4596" y="5317622"/>
            <a:ext cx="537156" cy="5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7" descr="NewAlpine3808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9452" y="5352576"/>
            <a:ext cx="537156" cy="5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7" descr="NewAlpine3808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192" y="4640910"/>
            <a:ext cx="537156" cy="5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7" descr="NewAlpine3808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2109" y="4768142"/>
            <a:ext cx="537156" cy="5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7" descr="NewAlpine3808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9536" y="4769540"/>
            <a:ext cx="537156" cy="5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7" descr="NewAlpine3808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3272" y="3258645"/>
            <a:ext cx="470042" cy="51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7" descr="NewAlpine3808-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0879" y="3347207"/>
            <a:ext cx="467041" cy="50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7" descr="NewAlpine3808-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1176" y="2215103"/>
            <a:ext cx="475635" cy="51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7" descr="NewAlpine3808-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7154" y="1364641"/>
            <a:ext cx="449070" cy="48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6" descr="BlackDiamond680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5295" y="2214693"/>
            <a:ext cx="640280" cy="863993"/>
          </a:xfrm>
          <a:prstGeom prst="rect">
            <a:avLst/>
          </a:prstGeom>
          <a:noFill/>
        </p:spPr>
      </p:pic>
      <p:pic>
        <p:nvPicPr>
          <p:cNvPr id="121" name="Picture 6" descr="BlackDiamond680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1615" y="1702964"/>
            <a:ext cx="653750" cy="882169"/>
          </a:xfrm>
          <a:prstGeom prst="rect">
            <a:avLst/>
          </a:prstGeom>
          <a:noFill/>
        </p:spPr>
      </p:pic>
      <p:pic>
        <p:nvPicPr>
          <p:cNvPr id="122" name="Picture 6" descr="BlackDiamond680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627" y="3473041"/>
            <a:ext cx="648570" cy="875179"/>
          </a:xfrm>
          <a:prstGeom prst="rect">
            <a:avLst/>
          </a:prstGeom>
          <a:noFill/>
        </p:spPr>
      </p:pic>
      <p:pic>
        <p:nvPicPr>
          <p:cNvPr id="123" name="Picture 18" descr="PurpleOutlineCloud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2602" y="825804"/>
            <a:ext cx="1861163" cy="877162"/>
          </a:xfrm>
          <a:prstGeom prst="rect">
            <a:avLst/>
          </a:prstGeom>
          <a:noFill/>
        </p:spPr>
      </p:pic>
      <p:sp>
        <p:nvSpPr>
          <p:cNvPr id="124" name="TextBox 123"/>
          <p:cNvSpPr txBox="1"/>
          <p:nvPr/>
        </p:nvSpPr>
        <p:spPr>
          <a:xfrm>
            <a:off x="6714688" y="1085364"/>
            <a:ext cx="914400" cy="420615"/>
          </a:xfrm>
          <a:prstGeom prst="rect">
            <a:avLst/>
          </a:prstGeom>
          <a:noFill/>
          <a:effectLst/>
        </p:spPr>
        <p:txBody>
          <a:bodyPr wrap="non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zh-CN" altLang="en-US" sz="2000" dirty="0" smtClean="0">
                <a:latin typeface="+mn-ea"/>
                <a:ea typeface="+mn-ea"/>
              </a:rPr>
              <a:t>教科网</a:t>
            </a:r>
          </a:p>
        </p:txBody>
      </p:sp>
      <p:sp>
        <p:nvSpPr>
          <p:cNvPr id="125" name="Text Box 122"/>
          <p:cNvSpPr txBox="1">
            <a:spLocks noChangeArrowheads="1"/>
          </p:cNvSpPr>
          <p:nvPr/>
        </p:nvSpPr>
        <p:spPr bwMode="auto">
          <a:xfrm>
            <a:off x="186975" y="109057"/>
            <a:ext cx="4700588" cy="45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953" tIns="42976" rIns="85953" bIns="42976">
            <a:spAutoFit/>
          </a:bodyPr>
          <a:lstStyle/>
          <a:p>
            <a:pPr defTabSz="858838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上海交通大学教学园区网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2"/>
          <p:cNvSpPr txBox="1">
            <a:spLocks noChangeArrowheads="1"/>
          </p:cNvSpPr>
          <p:nvPr/>
        </p:nvSpPr>
        <p:spPr bwMode="auto">
          <a:xfrm>
            <a:off x="109057" y="109465"/>
            <a:ext cx="5545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广东工业大学骨干网络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7" name="Freeform 870"/>
          <p:cNvSpPr>
            <a:spLocks/>
          </p:cNvSpPr>
          <p:nvPr/>
        </p:nvSpPr>
        <p:spPr bwMode="auto">
          <a:xfrm>
            <a:off x="1387852" y="3357563"/>
            <a:ext cx="468313" cy="503237"/>
          </a:xfrm>
          <a:custGeom>
            <a:avLst/>
            <a:gdLst>
              <a:gd name="T0" fmla="*/ 0 w 295"/>
              <a:gd name="T1" fmla="*/ 0 h 340"/>
              <a:gd name="T2" fmla="*/ 295 w 295"/>
              <a:gd name="T3" fmla="*/ 0 h 340"/>
              <a:gd name="T4" fmla="*/ 295 w 295"/>
              <a:gd name="T5" fmla="*/ 340 h 340"/>
              <a:gd name="T6" fmla="*/ 0 w 295"/>
              <a:gd name="T7" fmla="*/ 340 h 340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340"/>
              <a:gd name="T14" fmla="*/ 295 w 295"/>
              <a:gd name="T15" fmla="*/ 340 h 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340">
                <a:moveTo>
                  <a:pt x="0" y="0"/>
                </a:moveTo>
                <a:lnTo>
                  <a:pt x="295" y="0"/>
                </a:lnTo>
                <a:lnTo>
                  <a:pt x="295" y="340"/>
                </a:lnTo>
                <a:lnTo>
                  <a:pt x="0" y="34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48" name="Picture 830" descr="GreenOvalLay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8915" y="5805488"/>
            <a:ext cx="3549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9" name="Group 878"/>
          <p:cNvGrpSpPr>
            <a:grpSpLocks/>
          </p:cNvGrpSpPr>
          <p:nvPr/>
        </p:nvGrpSpPr>
        <p:grpSpPr bwMode="auto">
          <a:xfrm>
            <a:off x="452815" y="5481638"/>
            <a:ext cx="1112837" cy="854075"/>
            <a:chOff x="113" y="3566"/>
            <a:chExt cx="701" cy="538"/>
          </a:xfrm>
        </p:grpSpPr>
        <p:sp>
          <p:nvSpPr>
            <p:cNvPr id="150" name="Line 734"/>
            <p:cNvSpPr>
              <a:spLocks noChangeShapeType="1"/>
            </p:cNvSpPr>
            <p:nvPr/>
          </p:nvSpPr>
          <p:spPr bwMode="auto">
            <a:xfrm flipH="1">
              <a:off x="113" y="3614"/>
              <a:ext cx="269" cy="1"/>
            </a:xfrm>
            <a:prstGeom prst="line">
              <a:avLst/>
            </a:prstGeom>
            <a:noFill/>
            <a:ln w="38100">
              <a:solidFill>
                <a:srgbClr val="8C699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Rectangle 736"/>
            <p:cNvSpPr>
              <a:spLocks noChangeArrowheads="1"/>
            </p:cNvSpPr>
            <p:nvPr/>
          </p:nvSpPr>
          <p:spPr bwMode="auto">
            <a:xfrm>
              <a:off x="414" y="3566"/>
              <a:ext cx="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万兆光纤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2" name="Rectangle 738"/>
            <p:cNvSpPr>
              <a:spLocks noChangeArrowheads="1"/>
            </p:cNvSpPr>
            <p:nvPr/>
          </p:nvSpPr>
          <p:spPr bwMode="auto">
            <a:xfrm>
              <a:off x="414" y="3710"/>
              <a:ext cx="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千兆光纤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3" name="Rectangle 740"/>
            <p:cNvSpPr>
              <a:spLocks noChangeArrowheads="1"/>
            </p:cNvSpPr>
            <p:nvPr/>
          </p:nvSpPr>
          <p:spPr bwMode="auto">
            <a:xfrm>
              <a:off x="414" y="3854"/>
              <a:ext cx="40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千兆双绞线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4" name="Rectangle 742"/>
            <p:cNvSpPr>
              <a:spLocks noChangeArrowheads="1"/>
            </p:cNvSpPr>
            <p:nvPr/>
          </p:nvSpPr>
          <p:spPr bwMode="auto">
            <a:xfrm>
              <a:off x="414" y="4008"/>
              <a:ext cx="40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百兆双绞线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55" name="Line 743"/>
            <p:cNvSpPr>
              <a:spLocks noChangeShapeType="1"/>
            </p:cNvSpPr>
            <p:nvPr/>
          </p:nvSpPr>
          <p:spPr bwMode="auto">
            <a:xfrm flipH="1">
              <a:off x="113" y="3764"/>
              <a:ext cx="26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744"/>
            <p:cNvSpPr>
              <a:spLocks noChangeShapeType="1"/>
            </p:cNvSpPr>
            <p:nvPr/>
          </p:nvSpPr>
          <p:spPr bwMode="auto">
            <a:xfrm flipH="1">
              <a:off x="113" y="3914"/>
              <a:ext cx="269" cy="1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Line 754"/>
            <p:cNvSpPr>
              <a:spLocks noChangeShapeType="1"/>
            </p:cNvSpPr>
            <p:nvPr/>
          </p:nvSpPr>
          <p:spPr bwMode="auto">
            <a:xfrm flipH="1">
              <a:off x="116" y="4064"/>
              <a:ext cx="26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8" name="Picture 748" descr="OrangeOvalLay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2402" y="1089025"/>
            <a:ext cx="35496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727" descr="NewAlpine3804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1327" y="981075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749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2265" y="1214438"/>
            <a:ext cx="681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750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2265" y="1069975"/>
            <a:ext cx="681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751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2265" y="927100"/>
            <a:ext cx="681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752" descr="Desktop-96dpiIO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8277" y="836613"/>
            <a:ext cx="5699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Line 753"/>
          <p:cNvSpPr>
            <a:spLocks noChangeShapeType="1"/>
          </p:cNvSpPr>
          <p:nvPr/>
        </p:nvSpPr>
        <p:spPr bwMode="auto">
          <a:xfrm>
            <a:off x="5672515" y="1196975"/>
            <a:ext cx="539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5" name="Line 755"/>
          <p:cNvSpPr>
            <a:spLocks noChangeShapeType="1"/>
          </p:cNvSpPr>
          <p:nvPr/>
        </p:nvSpPr>
        <p:spPr bwMode="auto">
          <a:xfrm>
            <a:off x="6896477" y="1160463"/>
            <a:ext cx="53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6" name="Text Box 756"/>
          <p:cNvSpPr txBox="1">
            <a:spLocks noChangeArrowheads="1"/>
          </p:cNvSpPr>
          <p:nvPr/>
        </p:nvSpPr>
        <p:spPr bwMode="auto">
          <a:xfrm>
            <a:off x="4953377" y="765175"/>
            <a:ext cx="814388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Alpine3804</a:t>
            </a:r>
          </a:p>
        </p:txBody>
      </p:sp>
      <p:sp>
        <p:nvSpPr>
          <p:cNvPr id="167" name="Text Box 757"/>
          <p:cNvSpPr txBox="1">
            <a:spLocks noChangeArrowheads="1"/>
          </p:cNvSpPr>
          <p:nvPr/>
        </p:nvSpPr>
        <p:spPr bwMode="auto">
          <a:xfrm>
            <a:off x="6150352" y="700088"/>
            <a:ext cx="819150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>
                <a:ea typeface="宋体" pitchFamily="2" charset="-122"/>
              </a:rPr>
              <a:t>接入交换机</a:t>
            </a:r>
          </a:p>
        </p:txBody>
      </p:sp>
      <p:sp>
        <p:nvSpPr>
          <p:cNvPr id="168" name="Text Box 758"/>
          <p:cNvSpPr txBox="1">
            <a:spLocks noChangeArrowheads="1"/>
          </p:cNvSpPr>
          <p:nvPr/>
        </p:nvSpPr>
        <p:spPr bwMode="auto">
          <a:xfrm>
            <a:off x="7472740" y="663575"/>
            <a:ext cx="360362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PC</a:t>
            </a:r>
          </a:p>
        </p:txBody>
      </p:sp>
      <p:sp>
        <p:nvSpPr>
          <p:cNvPr id="169" name="Text Box 759"/>
          <p:cNvSpPr txBox="1">
            <a:spLocks noChangeArrowheads="1"/>
          </p:cNvSpPr>
          <p:nvPr/>
        </p:nvSpPr>
        <p:spPr bwMode="auto">
          <a:xfrm>
            <a:off x="6104315" y="1412875"/>
            <a:ext cx="7937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ea typeface="宋体" pitchFamily="2" charset="-122"/>
              </a:rPr>
              <a:t>办公楼</a:t>
            </a:r>
          </a:p>
        </p:txBody>
      </p:sp>
      <p:pic>
        <p:nvPicPr>
          <p:cNvPr id="170" name="Picture 762" descr="OrangeOvalLay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4202" y="2060575"/>
            <a:ext cx="35496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763" descr="NewAlpine3804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3127" y="1952625"/>
            <a:ext cx="611188" cy="428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72" name="Picture 764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4065" y="2185988"/>
            <a:ext cx="681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765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4065" y="2041525"/>
            <a:ext cx="681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766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4065" y="1898650"/>
            <a:ext cx="681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767" descr="Desktop-96dpiIO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0077" y="1808163"/>
            <a:ext cx="5699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" name="Line 768"/>
          <p:cNvSpPr>
            <a:spLocks noChangeShapeType="1"/>
          </p:cNvSpPr>
          <p:nvPr/>
        </p:nvSpPr>
        <p:spPr bwMode="auto">
          <a:xfrm>
            <a:off x="6104315" y="2168525"/>
            <a:ext cx="539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7" name="Line 769"/>
          <p:cNvSpPr>
            <a:spLocks noChangeShapeType="1"/>
          </p:cNvSpPr>
          <p:nvPr/>
        </p:nvSpPr>
        <p:spPr bwMode="auto">
          <a:xfrm>
            <a:off x="7328277" y="2132013"/>
            <a:ext cx="53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8" name="Text Box 770"/>
          <p:cNvSpPr txBox="1">
            <a:spLocks noChangeArrowheads="1"/>
          </p:cNvSpPr>
          <p:nvPr/>
        </p:nvSpPr>
        <p:spPr bwMode="auto">
          <a:xfrm>
            <a:off x="5385177" y="1736725"/>
            <a:ext cx="814388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Alpine3804</a:t>
            </a:r>
          </a:p>
        </p:txBody>
      </p:sp>
      <p:sp>
        <p:nvSpPr>
          <p:cNvPr id="179" name="Text Box 771"/>
          <p:cNvSpPr txBox="1">
            <a:spLocks noChangeArrowheads="1"/>
          </p:cNvSpPr>
          <p:nvPr/>
        </p:nvSpPr>
        <p:spPr bwMode="auto">
          <a:xfrm>
            <a:off x="6582152" y="1708150"/>
            <a:ext cx="819150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>
                <a:ea typeface="宋体" pitchFamily="2" charset="-122"/>
              </a:rPr>
              <a:t>接入交换机</a:t>
            </a:r>
          </a:p>
        </p:txBody>
      </p:sp>
      <p:sp>
        <p:nvSpPr>
          <p:cNvPr id="180" name="Text Box 772"/>
          <p:cNvSpPr txBox="1">
            <a:spLocks noChangeArrowheads="1"/>
          </p:cNvSpPr>
          <p:nvPr/>
        </p:nvSpPr>
        <p:spPr bwMode="auto">
          <a:xfrm>
            <a:off x="7904540" y="1592263"/>
            <a:ext cx="360362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PC</a:t>
            </a:r>
          </a:p>
        </p:txBody>
      </p:sp>
      <p:sp>
        <p:nvSpPr>
          <p:cNvPr id="181" name="Text Box 773"/>
          <p:cNvSpPr txBox="1">
            <a:spLocks noChangeArrowheads="1"/>
          </p:cNvSpPr>
          <p:nvPr/>
        </p:nvSpPr>
        <p:spPr bwMode="auto">
          <a:xfrm>
            <a:off x="6536115" y="2384425"/>
            <a:ext cx="7937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ea typeface="宋体" pitchFamily="2" charset="-122"/>
              </a:rPr>
              <a:t>图书馆</a:t>
            </a:r>
          </a:p>
        </p:txBody>
      </p:sp>
      <p:pic>
        <p:nvPicPr>
          <p:cNvPr id="182" name="Picture 775" descr="OrangeOvalLay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8852" y="3098800"/>
            <a:ext cx="35496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776" descr="NewAlpine3804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777" y="3284538"/>
            <a:ext cx="611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777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8715" y="3517900"/>
            <a:ext cx="681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778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8715" y="3373438"/>
            <a:ext cx="681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" name="Line 781"/>
          <p:cNvSpPr>
            <a:spLocks noChangeShapeType="1"/>
          </p:cNvSpPr>
          <p:nvPr/>
        </p:nvSpPr>
        <p:spPr bwMode="auto">
          <a:xfrm>
            <a:off x="6478965" y="3500438"/>
            <a:ext cx="539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7" name="Line 782"/>
          <p:cNvSpPr>
            <a:spLocks noChangeShapeType="1"/>
          </p:cNvSpPr>
          <p:nvPr/>
        </p:nvSpPr>
        <p:spPr bwMode="auto">
          <a:xfrm>
            <a:off x="7702927" y="3463925"/>
            <a:ext cx="53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88" name="Text Box 783"/>
          <p:cNvSpPr txBox="1">
            <a:spLocks noChangeArrowheads="1"/>
          </p:cNvSpPr>
          <p:nvPr/>
        </p:nvSpPr>
        <p:spPr bwMode="auto">
          <a:xfrm>
            <a:off x="5894765" y="2673350"/>
            <a:ext cx="814387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Alpine3804</a:t>
            </a:r>
          </a:p>
        </p:txBody>
      </p:sp>
      <p:sp>
        <p:nvSpPr>
          <p:cNvPr id="189" name="Text Box 784"/>
          <p:cNvSpPr txBox="1">
            <a:spLocks noChangeArrowheads="1"/>
          </p:cNvSpPr>
          <p:nvPr/>
        </p:nvSpPr>
        <p:spPr bwMode="auto">
          <a:xfrm>
            <a:off x="7107615" y="3003550"/>
            <a:ext cx="819150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>
                <a:ea typeface="宋体" pitchFamily="2" charset="-122"/>
              </a:rPr>
              <a:t>接入交换机</a:t>
            </a:r>
          </a:p>
        </p:txBody>
      </p:sp>
      <p:sp>
        <p:nvSpPr>
          <p:cNvPr id="190" name="Text Box 785"/>
          <p:cNvSpPr txBox="1">
            <a:spLocks noChangeArrowheads="1"/>
          </p:cNvSpPr>
          <p:nvPr/>
        </p:nvSpPr>
        <p:spPr bwMode="auto">
          <a:xfrm>
            <a:off x="8430002" y="2924175"/>
            <a:ext cx="360363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PC</a:t>
            </a:r>
          </a:p>
        </p:txBody>
      </p:sp>
      <p:sp>
        <p:nvSpPr>
          <p:cNvPr id="191" name="Text Box 786"/>
          <p:cNvSpPr txBox="1">
            <a:spLocks noChangeArrowheads="1"/>
          </p:cNvSpPr>
          <p:nvPr/>
        </p:nvSpPr>
        <p:spPr bwMode="auto">
          <a:xfrm>
            <a:off x="6910765" y="3716338"/>
            <a:ext cx="7937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ea typeface="宋体" pitchFamily="2" charset="-122"/>
              </a:rPr>
              <a:t>教学区</a:t>
            </a:r>
          </a:p>
        </p:txBody>
      </p:sp>
      <p:pic>
        <p:nvPicPr>
          <p:cNvPr id="192" name="Picture 787" descr="NewAlpine3804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2715" y="2847975"/>
            <a:ext cx="611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788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5240" y="3081338"/>
            <a:ext cx="681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789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5240" y="2936875"/>
            <a:ext cx="681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790" descr="Desktop-96dpiIO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1252" y="2789238"/>
            <a:ext cx="5699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" name="Line 791"/>
          <p:cNvSpPr>
            <a:spLocks noChangeShapeType="1"/>
          </p:cNvSpPr>
          <p:nvPr/>
        </p:nvSpPr>
        <p:spPr bwMode="auto">
          <a:xfrm>
            <a:off x="6615490" y="3063875"/>
            <a:ext cx="539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97" name="Line 792"/>
          <p:cNvSpPr>
            <a:spLocks noChangeShapeType="1"/>
          </p:cNvSpPr>
          <p:nvPr/>
        </p:nvSpPr>
        <p:spPr bwMode="auto">
          <a:xfrm>
            <a:off x="7839452" y="3027363"/>
            <a:ext cx="53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98" name="Text Box 793"/>
          <p:cNvSpPr txBox="1">
            <a:spLocks noChangeArrowheads="1"/>
          </p:cNvSpPr>
          <p:nvPr/>
        </p:nvSpPr>
        <p:spPr bwMode="auto">
          <a:xfrm>
            <a:off x="7093327" y="2740025"/>
            <a:ext cx="819150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>
                <a:ea typeface="宋体" pitchFamily="2" charset="-122"/>
              </a:rPr>
              <a:t>接入交换机</a:t>
            </a:r>
          </a:p>
        </p:txBody>
      </p:sp>
      <p:pic>
        <p:nvPicPr>
          <p:cNvPr id="199" name="Picture 794" descr="OrangeOvalLay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5002" y="4502150"/>
            <a:ext cx="354965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796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4865" y="4921250"/>
            <a:ext cx="681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797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4865" y="4776788"/>
            <a:ext cx="681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" name="Line 799"/>
          <p:cNvSpPr>
            <a:spLocks noChangeShapeType="1"/>
          </p:cNvSpPr>
          <p:nvPr/>
        </p:nvSpPr>
        <p:spPr bwMode="auto">
          <a:xfrm>
            <a:off x="6155115" y="4903788"/>
            <a:ext cx="539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3" name="Line 800"/>
          <p:cNvSpPr>
            <a:spLocks noChangeShapeType="1"/>
          </p:cNvSpPr>
          <p:nvPr/>
        </p:nvSpPr>
        <p:spPr bwMode="auto">
          <a:xfrm>
            <a:off x="7379077" y="4867275"/>
            <a:ext cx="53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04" name="Text Box 801"/>
          <p:cNvSpPr txBox="1">
            <a:spLocks noChangeArrowheads="1"/>
          </p:cNvSpPr>
          <p:nvPr/>
        </p:nvSpPr>
        <p:spPr bwMode="auto">
          <a:xfrm>
            <a:off x="5613777" y="3897313"/>
            <a:ext cx="814388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Alpine3808</a:t>
            </a:r>
          </a:p>
        </p:txBody>
      </p:sp>
      <p:sp>
        <p:nvSpPr>
          <p:cNvPr id="205" name="Text Box 802"/>
          <p:cNvSpPr txBox="1">
            <a:spLocks noChangeArrowheads="1"/>
          </p:cNvSpPr>
          <p:nvPr/>
        </p:nvSpPr>
        <p:spPr bwMode="auto">
          <a:xfrm>
            <a:off x="6783765" y="4406900"/>
            <a:ext cx="819150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>
                <a:ea typeface="宋体" pitchFamily="2" charset="-122"/>
              </a:rPr>
              <a:t>接入交换机</a:t>
            </a:r>
          </a:p>
        </p:txBody>
      </p:sp>
      <p:sp>
        <p:nvSpPr>
          <p:cNvPr id="206" name="Text Box 803"/>
          <p:cNvSpPr txBox="1">
            <a:spLocks noChangeArrowheads="1"/>
          </p:cNvSpPr>
          <p:nvPr/>
        </p:nvSpPr>
        <p:spPr bwMode="auto">
          <a:xfrm>
            <a:off x="8106152" y="4327525"/>
            <a:ext cx="360363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PC</a:t>
            </a:r>
          </a:p>
        </p:txBody>
      </p:sp>
      <p:sp>
        <p:nvSpPr>
          <p:cNvPr id="207" name="Text Box 804"/>
          <p:cNvSpPr txBox="1">
            <a:spLocks noChangeArrowheads="1"/>
          </p:cNvSpPr>
          <p:nvPr/>
        </p:nvSpPr>
        <p:spPr bwMode="auto">
          <a:xfrm>
            <a:off x="6585327" y="5119688"/>
            <a:ext cx="7937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ea typeface="宋体" pitchFamily="2" charset="-122"/>
              </a:rPr>
              <a:t>实验楼</a:t>
            </a:r>
          </a:p>
        </p:txBody>
      </p:sp>
      <p:pic>
        <p:nvPicPr>
          <p:cNvPr id="208" name="Picture 806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1390" y="4484688"/>
            <a:ext cx="681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807" descr="GenericRou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1390" y="4340225"/>
            <a:ext cx="681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808" descr="Desktop-96dpiIO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7402" y="4141788"/>
            <a:ext cx="5699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" name="Line 809"/>
          <p:cNvSpPr>
            <a:spLocks noChangeShapeType="1"/>
          </p:cNvSpPr>
          <p:nvPr/>
        </p:nvSpPr>
        <p:spPr bwMode="auto">
          <a:xfrm>
            <a:off x="6291640" y="4467225"/>
            <a:ext cx="539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12" name="Line 810"/>
          <p:cNvSpPr>
            <a:spLocks noChangeShapeType="1"/>
          </p:cNvSpPr>
          <p:nvPr/>
        </p:nvSpPr>
        <p:spPr bwMode="auto">
          <a:xfrm>
            <a:off x="7515602" y="4430713"/>
            <a:ext cx="53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13" name="Text Box 811"/>
          <p:cNvSpPr txBox="1">
            <a:spLocks noChangeArrowheads="1"/>
          </p:cNvSpPr>
          <p:nvPr/>
        </p:nvSpPr>
        <p:spPr bwMode="auto">
          <a:xfrm>
            <a:off x="6769477" y="4143375"/>
            <a:ext cx="819150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>
                <a:ea typeface="宋体" pitchFamily="2" charset="-122"/>
              </a:rPr>
              <a:t>接入交换机</a:t>
            </a:r>
          </a:p>
        </p:txBody>
      </p:sp>
      <p:pic>
        <p:nvPicPr>
          <p:cNvPr id="214" name="Picture 732" descr="NewAlpine3808-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540" y="4105275"/>
            <a:ext cx="56038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" name="Text Box 812"/>
          <p:cNvSpPr txBox="1">
            <a:spLocks noChangeArrowheads="1"/>
          </p:cNvSpPr>
          <p:nvPr/>
        </p:nvSpPr>
        <p:spPr bwMode="auto">
          <a:xfrm>
            <a:off x="8409365" y="2600325"/>
            <a:ext cx="360362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PC</a:t>
            </a:r>
          </a:p>
        </p:txBody>
      </p:sp>
      <p:sp>
        <p:nvSpPr>
          <p:cNvPr id="216" name="Text Box 813"/>
          <p:cNvSpPr txBox="1">
            <a:spLocks noChangeArrowheads="1"/>
          </p:cNvSpPr>
          <p:nvPr/>
        </p:nvSpPr>
        <p:spPr bwMode="auto">
          <a:xfrm>
            <a:off x="8120440" y="3968750"/>
            <a:ext cx="360362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PC</a:t>
            </a:r>
          </a:p>
        </p:txBody>
      </p:sp>
      <p:pic>
        <p:nvPicPr>
          <p:cNvPr id="217" name="Picture 798" descr="Desktop-96dpiIO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877" y="4646613"/>
            <a:ext cx="5699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780" descr="Desktop-96dpiIO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4727" y="3257550"/>
            <a:ext cx="5699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Text Box 823"/>
          <p:cNvSpPr txBox="1">
            <a:spLocks noChangeArrowheads="1"/>
          </p:cNvSpPr>
          <p:nvPr/>
        </p:nvSpPr>
        <p:spPr bwMode="auto">
          <a:xfrm>
            <a:off x="5004177" y="5445125"/>
            <a:ext cx="814388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Alpine3804</a:t>
            </a:r>
          </a:p>
        </p:txBody>
      </p:sp>
      <p:sp>
        <p:nvSpPr>
          <p:cNvPr id="220" name="Text Box 824"/>
          <p:cNvSpPr txBox="1">
            <a:spLocks noChangeArrowheads="1"/>
          </p:cNvSpPr>
          <p:nvPr/>
        </p:nvSpPr>
        <p:spPr bwMode="auto">
          <a:xfrm>
            <a:off x="5870952" y="5445125"/>
            <a:ext cx="565150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000">
                <a:ea typeface="宋体" pitchFamily="2" charset="-122"/>
              </a:rPr>
              <a:t>防火墙</a:t>
            </a:r>
          </a:p>
        </p:txBody>
      </p:sp>
      <p:sp>
        <p:nvSpPr>
          <p:cNvPr id="221" name="Text Box 825"/>
          <p:cNvSpPr txBox="1">
            <a:spLocks noChangeArrowheads="1"/>
          </p:cNvSpPr>
          <p:nvPr/>
        </p:nvSpPr>
        <p:spPr bwMode="auto">
          <a:xfrm>
            <a:off x="7199690" y="5229225"/>
            <a:ext cx="360362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ea typeface="宋体" pitchFamily="2" charset="-122"/>
              </a:rPr>
              <a:t>PC</a:t>
            </a:r>
          </a:p>
        </p:txBody>
      </p:sp>
      <p:sp>
        <p:nvSpPr>
          <p:cNvPr id="222" name="Text Box 826"/>
          <p:cNvSpPr txBox="1">
            <a:spLocks noChangeArrowheads="1"/>
          </p:cNvSpPr>
          <p:nvPr/>
        </p:nvSpPr>
        <p:spPr bwMode="auto">
          <a:xfrm>
            <a:off x="6039227" y="6162596"/>
            <a:ext cx="9969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a typeface="宋体" pitchFamily="2" charset="-122"/>
              </a:rPr>
              <a:t>服务器群</a:t>
            </a:r>
            <a:endParaRPr lang="en-US" altLang="zh-CN" sz="1600" b="1" dirty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223" name="Picture 828" descr="Summit48s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4815" y="5884863"/>
            <a:ext cx="755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829" descr="aiVertFirewall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 r="-10527" b="52304"/>
          <a:stretch>
            <a:fillRect/>
          </a:stretch>
        </p:blipFill>
        <p:spPr bwMode="auto">
          <a:xfrm>
            <a:off x="6072565" y="5661025"/>
            <a:ext cx="1762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831" descr="BeigeServerIOLT-96dp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7202" y="5516563"/>
            <a:ext cx="2238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832" descr="BeigeServerIOLT-96dp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2390" y="5805488"/>
            <a:ext cx="22383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" name="Line 833"/>
          <p:cNvSpPr>
            <a:spLocks noChangeShapeType="1"/>
          </p:cNvSpPr>
          <p:nvPr/>
        </p:nvSpPr>
        <p:spPr bwMode="auto">
          <a:xfrm>
            <a:off x="6248777" y="5876925"/>
            <a:ext cx="93662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8" name="Line 834"/>
          <p:cNvSpPr>
            <a:spLocks noChangeShapeType="1"/>
          </p:cNvSpPr>
          <p:nvPr/>
        </p:nvSpPr>
        <p:spPr bwMode="auto">
          <a:xfrm flipV="1">
            <a:off x="6285290" y="5661025"/>
            <a:ext cx="1331912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9" name="Line 835"/>
          <p:cNvSpPr>
            <a:spLocks noChangeShapeType="1"/>
          </p:cNvSpPr>
          <p:nvPr/>
        </p:nvSpPr>
        <p:spPr bwMode="auto">
          <a:xfrm>
            <a:off x="5780465" y="5949950"/>
            <a:ext cx="2524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0" name="Line 836"/>
          <p:cNvSpPr>
            <a:spLocks noChangeShapeType="1"/>
          </p:cNvSpPr>
          <p:nvPr/>
        </p:nvSpPr>
        <p:spPr bwMode="auto">
          <a:xfrm flipH="1" flipV="1">
            <a:off x="3764340" y="4292600"/>
            <a:ext cx="1260475" cy="1620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1" name="Line 837"/>
          <p:cNvSpPr>
            <a:spLocks noChangeShapeType="1"/>
          </p:cNvSpPr>
          <p:nvPr/>
        </p:nvSpPr>
        <p:spPr bwMode="auto">
          <a:xfrm flipH="1" flipV="1">
            <a:off x="3764340" y="2852738"/>
            <a:ext cx="1260475" cy="3060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2" name="Line 838"/>
          <p:cNvSpPr>
            <a:spLocks noChangeShapeType="1"/>
          </p:cNvSpPr>
          <p:nvPr/>
        </p:nvSpPr>
        <p:spPr bwMode="auto">
          <a:xfrm flipH="1">
            <a:off x="3764340" y="1196975"/>
            <a:ext cx="1296987" cy="1619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3" name="Line 839"/>
          <p:cNvSpPr>
            <a:spLocks noChangeShapeType="1"/>
          </p:cNvSpPr>
          <p:nvPr/>
        </p:nvSpPr>
        <p:spPr bwMode="auto">
          <a:xfrm flipH="1">
            <a:off x="3764340" y="1196975"/>
            <a:ext cx="1296987" cy="3024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4" name="Line 840"/>
          <p:cNvSpPr>
            <a:spLocks noChangeShapeType="1"/>
          </p:cNvSpPr>
          <p:nvPr/>
        </p:nvSpPr>
        <p:spPr bwMode="auto">
          <a:xfrm flipH="1" flipV="1">
            <a:off x="3764340" y="4257675"/>
            <a:ext cx="1836737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5" name="Line 841"/>
          <p:cNvSpPr>
            <a:spLocks noChangeShapeType="1"/>
          </p:cNvSpPr>
          <p:nvPr/>
        </p:nvSpPr>
        <p:spPr bwMode="auto">
          <a:xfrm flipH="1" flipV="1">
            <a:off x="3800852" y="2852738"/>
            <a:ext cx="183515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6" name="Line 842"/>
          <p:cNvSpPr>
            <a:spLocks noChangeShapeType="1"/>
          </p:cNvSpPr>
          <p:nvPr/>
        </p:nvSpPr>
        <p:spPr bwMode="auto">
          <a:xfrm flipH="1" flipV="1">
            <a:off x="3764340" y="4221163"/>
            <a:ext cx="1979612" cy="107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7" name="Line 843"/>
          <p:cNvSpPr>
            <a:spLocks noChangeShapeType="1"/>
          </p:cNvSpPr>
          <p:nvPr/>
        </p:nvSpPr>
        <p:spPr bwMode="auto">
          <a:xfrm flipH="1" flipV="1">
            <a:off x="3764340" y="2816225"/>
            <a:ext cx="1979612" cy="1512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8" name="Line 844"/>
          <p:cNvSpPr>
            <a:spLocks noChangeShapeType="1"/>
          </p:cNvSpPr>
          <p:nvPr/>
        </p:nvSpPr>
        <p:spPr bwMode="auto">
          <a:xfrm flipH="1">
            <a:off x="3764340" y="2133600"/>
            <a:ext cx="1728787" cy="682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39" name="Line 845"/>
          <p:cNvSpPr>
            <a:spLocks noChangeShapeType="1"/>
          </p:cNvSpPr>
          <p:nvPr/>
        </p:nvSpPr>
        <p:spPr bwMode="auto">
          <a:xfrm flipH="1">
            <a:off x="3800852" y="2133600"/>
            <a:ext cx="1692275" cy="205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0" name="Line 846"/>
          <p:cNvSpPr>
            <a:spLocks noChangeShapeType="1"/>
          </p:cNvSpPr>
          <p:nvPr/>
        </p:nvSpPr>
        <p:spPr bwMode="auto">
          <a:xfrm flipH="1" flipV="1">
            <a:off x="3764340" y="2816225"/>
            <a:ext cx="2197100" cy="217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1" name="Line 847"/>
          <p:cNvSpPr>
            <a:spLocks noChangeShapeType="1"/>
          </p:cNvSpPr>
          <p:nvPr/>
        </p:nvSpPr>
        <p:spPr bwMode="auto">
          <a:xfrm flipH="1">
            <a:off x="3800852" y="3033713"/>
            <a:ext cx="2160588" cy="1150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2" name="Line 848"/>
          <p:cNvSpPr>
            <a:spLocks noChangeShapeType="1"/>
          </p:cNvSpPr>
          <p:nvPr/>
        </p:nvSpPr>
        <p:spPr bwMode="auto">
          <a:xfrm flipH="1" flipV="1">
            <a:off x="3800852" y="2816225"/>
            <a:ext cx="2051050" cy="684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3" name="Line 849"/>
          <p:cNvSpPr>
            <a:spLocks noChangeShapeType="1"/>
          </p:cNvSpPr>
          <p:nvPr/>
        </p:nvSpPr>
        <p:spPr bwMode="auto">
          <a:xfrm flipH="1">
            <a:off x="3764340" y="3536950"/>
            <a:ext cx="2124075" cy="684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244" name="Picture 728" descr="BD10K_rtAngl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515" y="2384425"/>
            <a:ext cx="7032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731" descr="BD10K_rtAngl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515" y="3752850"/>
            <a:ext cx="7032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" name="Line 850"/>
          <p:cNvSpPr>
            <a:spLocks noChangeShapeType="1"/>
          </p:cNvSpPr>
          <p:nvPr/>
        </p:nvSpPr>
        <p:spPr bwMode="auto">
          <a:xfrm>
            <a:off x="3440490" y="3536950"/>
            <a:ext cx="0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47" name="Group 852"/>
          <p:cNvGrpSpPr>
            <a:grpSpLocks noChangeAspect="1"/>
          </p:cNvGrpSpPr>
          <p:nvPr/>
        </p:nvGrpSpPr>
        <p:grpSpPr bwMode="auto">
          <a:xfrm>
            <a:off x="1711702" y="3357563"/>
            <a:ext cx="936625" cy="492125"/>
            <a:chOff x="2061" y="682"/>
            <a:chExt cx="1126" cy="592"/>
          </a:xfrm>
        </p:grpSpPr>
        <p:pic>
          <p:nvPicPr>
            <p:cNvPr id="248" name="Picture 85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8000"/>
            </a:blip>
            <a:srcRect/>
            <a:stretch>
              <a:fillRect/>
            </a:stretch>
          </p:blipFill>
          <p:spPr bwMode="auto">
            <a:xfrm>
              <a:off x="2061" y="682"/>
              <a:ext cx="1126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9" name="Oval 854"/>
            <p:cNvSpPr>
              <a:spLocks noChangeAspect="1" noChangeArrowheads="1"/>
            </p:cNvSpPr>
            <p:nvPr/>
          </p:nvSpPr>
          <p:spPr bwMode="auto">
            <a:xfrm>
              <a:off x="2391" y="913"/>
              <a:ext cx="448" cy="19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50" name="Text Box 855"/>
          <p:cNvSpPr txBox="1">
            <a:spLocks noChangeAspect="1" noChangeArrowheads="1"/>
          </p:cNvSpPr>
          <p:nvPr/>
        </p:nvSpPr>
        <p:spPr bwMode="auto">
          <a:xfrm>
            <a:off x="1711702" y="3465513"/>
            <a:ext cx="887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0"/>
              </a:spcAft>
              <a:buClrTx/>
              <a:buSzTx/>
              <a:buFont typeface="Times New Roman" pitchFamily="18" charset="0"/>
              <a:buNone/>
            </a:pPr>
            <a:r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t>教育网</a:t>
            </a:r>
          </a:p>
        </p:txBody>
      </p:sp>
      <p:sp>
        <p:nvSpPr>
          <p:cNvPr id="251" name="Rectangle 856"/>
          <p:cNvSpPr>
            <a:spLocks noChangeArrowheads="1"/>
          </p:cNvSpPr>
          <p:nvPr/>
        </p:nvSpPr>
        <p:spPr bwMode="auto">
          <a:xfrm>
            <a:off x="2953127" y="1989138"/>
            <a:ext cx="1009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CN" sz="1200" b="1">
                <a:ea typeface="宋体" pitchFamily="2" charset="-122"/>
              </a:rPr>
              <a:t>BlackDiamond10808</a:t>
            </a:r>
          </a:p>
        </p:txBody>
      </p:sp>
      <p:sp>
        <p:nvSpPr>
          <p:cNvPr id="252" name="Rectangle 857"/>
          <p:cNvSpPr>
            <a:spLocks noChangeArrowheads="1"/>
          </p:cNvSpPr>
          <p:nvPr/>
        </p:nvSpPr>
        <p:spPr bwMode="auto">
          <a:xfrm>
            <a:off x="2953127" y="4868863"/>
            <a:ext cx="1009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CN" sz="1200" b="1">
                <a:ea typeface="宋体" pitchFamily="2" charset="-122"/>
              </a:rPr>
              <a:t>BlackDiamond10808</a:t>
            </a:r>
          </a:p>
        </p:txBody>
      </p:sp>
      <p:sp>
        <p:nvSpPr>
          <p:cNvPr id="253" name="Line 858"/>
          <p:cNvSpPr>
            <a:spLocks noChangeShapeType="1"/>
          </p:cNvSpPr>
          <p:nvPr/>
        </p:nvSpPr>
        <p:spPr bwMode="auto">
          <a:xfrm flipH="1">
            <a:off x="2576890" y="2924175"/>
            <a:ext cx="539750" cy="5397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4" name="Line 859"/>
          <p:cNvSpPr>
            <a:spLocks noChangeShapeType="1"/>
          </p:cNvSpPr>
          <p:nvPr/>
        </p:nvSpPr>
        <p:spPr bwMode="auto">
          <a:xfrm flipH="1" flipV="1">
            <a:off x="2576890" y="3752850"/>
            <a:ext cx="539750" cy="5397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255" name="Picture 860" descr="aiVertFirewall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3040" y="1666875"/>
            <a:ext cx="307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861" descr="PurpleRout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79902" y="1700213"/>
            <a:ext cx="60801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" name="Line 862"/>
          <p:cNvSpPr>
            <a:spLocks noChangeShapeType="1"/>
          </p:cNvSpPr>
          <p:nvPr/>
        </p:nvSpPr>
        <p:spPr bwMode="auto">
          <a:xfrm flipH="1" flipV="1">
            <a:off x="2576890" y="2133600"/>
            <a:ext cx="53975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8" name="Line 863"/>
          <p:cNvSpPr>
            <a:spLocks noChangeShapeType="1"/>
          </p:cNvSpPr>
          <p:nvPr/>
        </p:nvSpPr>
        <p:spPr bwMode="auto">
          <a:xfrm flipH="1">
            <a:off x="1927602" y="1916113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59" name="Rectangle 864"/>
          <p:cNvSpPr>
            <a:spLocks noChangeArrowheads="1"/>
          </p:cNvSpPr>
          <p:nvPr/>
        </p:nvSpPr>
        <p:spPr bwMode="auto">
          <a:xfrm>
            <a:off x="55940" y="2708275"/>
            <a:ext cx="1333500" cy="4318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60" name="Rectangle 865"/>
          <p:cNvSpPr>
            <a:spLocks noChangeArrowheads="1"/>
          </p:cNvSpPr>
          <p:nvPr/>
        </p:nvSpPr>
        <p:spPr bwMode="auto">
          <a:xfrm>
            <a:off x="55940" y="3176588"/>
            <a:ext cx="1333500" cy="4318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61" name="Rectangle 866"/>
          <p:cNvSpPr>
            <a:spLocks noChangeArrowheads="1"/>
          </p:cNvSpPr>
          <p:nvPr/>
        </p:nvSpPr>
        <p:spPr bwMode="auto">
          <a:xfrm>
            <a:off x="55940" y="4113213"/>
            <a:ext cx="1333500" cy="4318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62" name="Rectangle 867"/>
          <p:cNvSpPr>
            <a:spLocks noChangeArrowheads="1"/>
          </p:cNvSpPr>
          <p:nvPr/>
        </p:nvSpPr>
        <p:spPr bwMode="auto">
          <a:xfrm>
            <a:off x="55940" y="3644900"/>
            <a:ext cx="1333500" cy="431800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63" name="Freeform 868"/>
          <p:cNvSpPr>
            <a:spLocks/>
          </p:cNvSpPr>
          <p:nvPr/>
        </p:nvSpPr>
        <p:spPr bwMode="auto">
          <a:xfrm>
            <a:off x="1387852" y="2889250"/>
            <a:ext cx="576263" cy="503238"/>
          </a:xfrm>
          <a:custGeom>
            <a:avLst/>
            <a:gdLst>
              <a:gd name="T0" fmla="*/ 0 w 363"/>
              <a:gd name="T1" fmla="*/ 0 h 317"/>
              <a:gd name="T2" fmla="*/ 363 w 363"/>
              <a:gd name="T3" fmla="*/ 0 h 317"/>
              <a:gd name="T4" fmla="*/ 363 w 363"/>
              <a:gd name="T5" fmla="*/ 317 h 317"/>
              <a:gd name="T6" fmla="*/ 0 60000 65536"/>
              <a:gd name="T7" fmla="*/ 0 60000 65536"/>
              <a:gd name="T8" fmla="*/ 0 60000 65536"/>
              <a:gd name="T9" fmla="*/ 0 w 363"/>
              <a:gd name="T10" fmla="*/ 0 h 317"/>
              <a:gd name="T11" fmla="*/ 363 w 363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17">
                <a:moveTo>
                  <a:pt x="0" y="0"/>
                </a:moveTo>
                <a:lnTo>
                  <a:pt x="363" y="0"/>
                </a:lnTo>
                <a:lnTo>
                  <a:pt x="363" y="317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64" name="Freeform 869"/>
          <p:cNvSpPr>
            <a:spLocks/>
          </p:cNvSpPr>
          <p:nvPr/>
        </p:nvSpPr>
        <p:spPr bwMode="auto">
          <a:xfrm flipV="1">
            <a:off x="1387852" y="3824288"/>
            <a:ext cx="576263" cy="503237"/>
          </a:xfrm>
          <a:custGeom>
            <a:avLst/>
            <a:gdLst>
              <a:gd name="T0" fmla="*/ 0 w 363"/>
              <a:gd name="T1" fmla="*/ 0 h 317"/>
              <a:gd name="T2" fmla="*/ 363 w 363"/>
              <a:gd name="T3" fmla="*/ 0 h 317"/>
              <a:gd name="T4" fmla="*/ 363 w 363"/>
              <a:gd name="T5" fmla="*/ 317 h 317"/>
              <a:gd name="T6" fmla="*/ 0 60000 65536"/>
              <a:gd name="T7" fmla="*/ 0 60000 65536"/>
              <a:gd name="T8" fmla="*/ 0 60000 65536"/>
              <a:gd name="T9" fmla="*/ 0 w 363"/>
              <a:gd name="T10" fmla="*/ 0 h 317"/>
              <a:gd name="T11" fmla="*/ 363 w 363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17">
                <a:moveTo>
                  <a:pt x="0" y="0"/>
                </a:moveTo>
                <a:lnTo>
                  <a:pt x="363" y="0"/>
                </a:lnTo>
                <a:lnTo>
                  <a:pt x="363" y="317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65" name="Text Box 871"/>
          <p:cNvSpPr txBox="1">
            <a:spLocks noChangeArrowheads="1"/>
          </p:cNvSpPr>
          <p:nvPr/>
        </p:nvSpPr>
        <p:spPr bwMode="auto">
          <a:xfrm>
            <a:off x="1965" y="2744788"/>
            <a:ext cx="13271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ea typeface="宋体" pitchFamily="2" charset="-122"/>
              </a:rPr>
              <a:t>东方路校区</a:t>
            </a:r>
          </a:p>
        </p:txBody>
      </p:sp>
      <p:sp>
        <p:nvSpPr>
          <p:cNvPr id="266" name="Text Box 872"/>
          <p:cNvSpPr txBox="1">
            <a:spLocks noChangeArrowheads="1"/>
          </p:cNvSpPr>
          <p:nvPr/>
        </p:nvSpPr>
        <p:spPr bwMode="auto">
          <a:xfrm>
            <a:off x="116265" y="3213100"/>
            <a:ext cx="10985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ea typeface="宋体" pitchFamily="2" charset="-122"/>
              </a:rPr>
              <a:t>番禺校区</a:t>
            </a:r>
          </a:p>
        </p:txBody>
      </p:sp>
      <p:sp>
        <p:nvSpPr>
          <p:cNvPr id="267" name="Text Box 873"/>
          <p:cNvSpPr txBox="1">
            <a:spLocks noChangeArrowheads="1"/>
          </p:cNvSpPr>
          <p:nvPr/>
        </p:nvSpPr>
        <p:spPr bwMode="auto">
          <a:xfrm>
            <a:off x="116265" y="3681413"/>
            <a:ext cx="10985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ea typeface="宋体" pitchFamily="2" charset="-122"/>
              </a:rPr>
              <a:t>龙湾校区</a:t>
            </a:r>
          </a:p>
        </p:txBody>
      </p:sp>
      <p:sp>
        <p:nvSpPr>
          <p:cNvPr id="268" name="Text Box 874"/>
          <p:cNvSpPr txBox="1">
            <a:spLocks noChangeArrowheads="1"/>
          </p:cNvSpPr>
          <p:nvPr/>
        </p:nvSpPr>
        <p:spPr bwMode="auto">
          <a:xfrm>
            <a:off x="116265" y="4149725"/>
            <a:ext cx="10985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ea typeface="宋体" pitchFamily="2" charset="-122"/>
              </a:rPr>
              <a:t>五山校区</a:t>
            </a:r>
          </a:p>
        </p:txBody>
      </p:sp>
      <p:sp>
        <p:nvSpPr>
          <p:cNvPr id="269" name="Rectangle 875"/>
          <p:cNvSpPr>
            <a:spLocks noChangeArrowheads="1"/>
          </p:cNvSpPr>
          <p:nvPr/>
        </p:nvSpPr>
        <p:spPr bwMode="auto">
          <a:xfrm>
            <a:off x="1927602" y="1449388"/>
            <a:ext cx="10096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CN" altLang="en-US" sz="1200" b="1">
                <a:ea typeface="宋体" pitchFamily="2" charset="-122"/>
              </a:rPr>
              <a:t>防火墙</a:t>
            </a:r>
          </a:p>
        </p:txBody>
      </p:sp>
      <p:pic>
        <p:nvPicPr>
          <p:cNvPr id="270" name="Picture 87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377" y="1587500"/>
            <a:ext cx="107950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71" name="Picture 733" descr="NewAlpine3808-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1077" y="4502150"/>
            <a:ext cx="5603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5044" y="134223"/>
            <a:ext cx="8458200" cy="50125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河南师范大学校园网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77496" y="1473433"/>
          <a:ext cx="7237413" cy="5062538"/>
        </p:xfrm>
        <a:graphic>
          <a:graphicData uri="http://schemas.openxmlformats.org/presentationml/2006/ole">
            <p:oleObj spid="_x0000_s2051" name="位图图像" r:id="rId3" imgW="9752381" imgH="7314286" progId="PBrush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33484" y="4224571"/>
            <a:ext cx="649287" cy="274637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altLang="zh-CN" sz="1200" b="1">
              <a:ea typeface="宋体" pitchFamily="2" charset="-122"/>
            </a:endParaRPr>
          </a:p>
        </p:txBody>
      </p:sp>
      <p:grpSp>
        <p:nvGrpSpPr>
          <p:cNvPr id="7" name="Group 8"/>
          <p:cNvGrpSpPr>
            <a:grpSpLocks noChangeAspect="1"/>
          </p:cNvGrpSpPr>
          <p:nvPr/>
        </p:nvGrpSpPr>
        <p:grpSpPr bwMode="auto">
          <a:xfrm>
            <a:off x="2848674" y="777890"/>
            <a:ext cx="1187450" cy="623887"/>
            <a:chOff x="2061" y="682"/>
            <a:chExt cx="1126" cy="592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48000"/>
            </a:blip>
            <a:srcRect/>
            <a:stretch>
              <a:fillRect/>
            </a:stretch>
          </p:blipFill>
          <p:spPr bwMode="auto">
            <a:xfrm>
              <a:off x="2061" y="682"/>
              <a:ext cx="1126" cy="592"/>
            </a:xfrm>
            <a:prstGeom prst="rect">
              <a:avLst/>
            </a:prstGeom>
            <a:noFill/>
          </p:spPr>
        </p:pic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2391" y="913"/>
              <a:ext cx="448" cy="19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269996" y="3008546"/>
            <a:ext cx="612775" cy="2159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85187" y="914415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b="1" dirty="0" smtClean="0">
                <a:latin typeface="+mn-ea"/>
                <a:ea typeface="+mn-ea"/>
              </a:rPr>
              <a:t>教科网</a:t>
            </a:r>
            <a:endParaRPr kumimoji="1" lang="en-US" altLang="zh-CN" sz="18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483" y="779929"/>
            <a:ext cx="1258888" cy="654050"/>
          </a:xfrm>
          <a:prstGeom prst="rect">
            <a:avLst/>
          </a:prstGeom>
          <a:noFill/>
        </p:spPr>
      </p:pic>
      <p:sp>
        <p:nvSpPr>
          <p:cNvPr id="13" name="Text Box 15"/>
          <p:cNvSpPr txBox="1">
            <a:spLocks noChangeAspect="1" noChangeArrowheads="1"/>
          </p:cNvSpPr>
          <p:nvPr/>
        </p:nvSpPr>
        <p:spPr bwMode="auto">
          <a:xfrm>
            <a:off x="5297662" y="901263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  <a:buClrTx/>
              <a:buSzTx/>
              <a:buFont typeface="Times New Roman" pitchFamily="18" charset="0"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+mn-ea"/>
                <a:ea typeface="+mn-ea"/>
              </a:rPr>
              <a:t>因特网</a:t>
            </a:r>
            <a:endParaRPr lang="en-US" altLang="zh-CN" sz="18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3875714" y="1291905"/>
            <a:ext cx="528506" cy="1971412"/>
          </a:xfrm>
          <a:custGeom>
            <a:avLst/>
            <a:gdLst>
              <a:gd name="connsiteX0" fmla="*/ 0 w 528506"/>
              <a:gd name="connsiteY0" fmla="*/ 0 h 1971412"/>
              <a:gd name="connsiteX1" fmla="*/ 520117 w 528506"/>
              <a:gd name="connsiteY1" fmla="*/ 260058 h 1971412"/>
              <a:gd name="connsiteX2" fmla="*/ 528506 w 528506"/>
              <a:gd name="connsiteY2" fmla="*/ 1971412 h 19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506" h="1971412">
                <a:moveTo>
                  <a:pt x="0" y="0"/>
                </a:moveTo>
                <a:lnTo>
                  <a:pt x="520117" y="260058"/>
                </a:lnTo>
                <a:cubicBezTo>
                  <a:pt x="522913" y="830509"/>
                  <a:pt x="525710" y="1400961"/>
                  <a:pt x="528506" y="1971412"/>
                </a:cubicBezTo>
              </a:path>
            </a:pathLst>
          </a:custGeom>
          <a:ln>
            <a:solidFill>
              <a:srgbClr val="66FF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H="1">
            <a:off x="4681056" y="1342239"/>
            <a:ext cx="587229" cy="2073478"/>
          </a:xfrm>
          <a:custGeom>
            <a:avLst/>
            <a:gdLst>
              <a:gd name="connsiteX0" fmla="*/ 0 w 528506"/>
              <a:gd name="connsiteY0" fmla="*/ 0 h 1971412"/>
              <a:gd name="connsiteX1" fmla="*/ 520117 w 528506"/>
              <a:gd name="connsiteY1" fmla="*/ 260058 h 1971412"/>
              <a:gd name="connsiteX2" fmla="*/ 528506 w 528506"/>
              <a:gd name="connsiteY2" fmla="*/ 1971412 h 19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8506" h="1971412">
                <a:moveTo>
                  <a:pt x="0" y="0"/>
                </a:moveTo>
                <a:lnTo>
                  <a:pt x="520117" y="260058"/>
                </a:lnTo>
                <a:cubicBezTo>
                  <a:pt x="522913" y="830509"/>
                  <a:pt x="525710" y="1400961"/>
                  <a:pt x="528506" y="1971412"/>
                </a:cubicBezTo>
              </a:path>
            </a:pathLst>
          </a:custGeom>
          <a:ln>
            <a:solidFill>
              <a:srgbClr val="66FF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7" descr="BD10K_rtAngl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CFF"/>
              </a:clrFrom>
              <a:clrTo>
                <a:srgbClr val="FD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045" y="3206546"/>
            <a:ext cx="703262" cy="11160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86774" y="4471332"/>
            <a:ext cx="604008" cy="25167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endParaRPr lang="zh-CN" altLang="en-US" sz="2000" dirty="0" err="1" smtClean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52550" y="4429577"/>
            <a:ext cx="805343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1000" b="1" dirty="0">
                <a:latin typeface="+mn-ea"/>
                <a:ea typeface="+mn-ea"/>
              </a:rPr>
              <a:t>BD10808</a:t>
            </a:r>
            <a:r>
              <a:rPr lang="zh-CN" altLang="en-US" sz="1000" b="1" dirty="0">
                <a:latin typeface="+mn-ea"/>
                <a:ea typeface="+mn-ea"/>
              </a:rPr>
              <a:t>核心</a:t>
            </a:r>
          </a:p>
          <a:p>
            <a:pPr algn="ctr"/>
            <a:r>
              <a:rPr lang="zh-CN" altLang="en-US" sz="1000" b="1" dirty="0">
                <a:latin typeface="+mn-ea"/>
                <a:ea typeface="+mn-ea"/>
              </a:rPr>
              <a:t>交换机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233484" y="2697396"/>
            <a:ext cx="641350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n-ea"/>
                <a:ea typeface="+mn-ea"/>
              </a:rPr>
              <a:t>防火墙</a:t>
            </a:r>
          </a:p>
        </p:txBody>
      </p:sp>
      <p:pic>
        <p:nvPicPr>
          <p:cNvPr id="20" name="Picture 4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9672" y="2399251"/>
            <a:ext cx="689500" cy="312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76835" y="914399"/>
            <a:ext cx="8607105" cy="5511567"/>
            <a:chOff x="416" y="90"/>
            <a:chExt cx="5344" cy="423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416" y="90"/>
              <a:ext cx="5344" cy="4230"/>
              <a:chOff x="416" y="90"/>
              <a:chExt cx="5344" cy="4230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6" y="317"/>
                <a:ext cx="5344" cy="4003"/>
              </a:xfrm>
              <a:prstGeom prst="rect">
                <a:avLst/>
              </a:prstGeom>
              <a:noFill/>
            </p:spPr>
          </p:pic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445" y="90"/>
                <a:ext cx="4529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5953" tIns="42976" rIns="85953" bIns="42976">
                <a:spAutoFit/>
              </a:bodyPr>
              <a:lstStyle/>
              <a:p>
                <a:pPr algn="l" defTabSz="858838" ea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2900" b="1">
                    <a:solidFill>
                      <a:schemeClr val="tx1"/>
                    </a:solidFill>
                    <a:latin typeface="宋体" pitchFamily="2" charset="-122"/>
                    <a:ea typeface="宋体" pitchFamily="2" charset="-122"/>
                  </a:rPr>
                  <a:t>洛阳教育城域网 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93" y="2479"/>
                <a:ext cx="401" cy="1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978" y="3120"/>
                <a:ext cx="401" cy="1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678" y="2311"/>
                <a:ext cx="401" cy="1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4474" y="2829"/>
                <a:ext cx="401" cy="1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481" y="1671"/>
                <a:ext cx="360" cy="1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454" y="1704"/>
                <a:ext cx="124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4371" y="1317"/>
              <a:ext cx="391" cy="175"/>
            </a:xfrm>
            <a:prstGeom prst="rect">
              <a:avLst/>
            </a:prstGeom>
            <a:solidFill>
              <a:srgbClr val="92C41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9400" y="938713"/>
            <a:ext cx="2908417" cy="453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endParaRPr lang="zh-CN" altLang="en-US" sz="2000" dirty="0" err="1" smtClean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8600" y="268448"/>
            <a:ext cx="8458200" cy="47609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洛阳教育城域网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Box 92"/>
          <p:cNvSpPr txBox="1">
            <a:spLocks noChangeArrowheads="1"/>
          </p:cNvSpPr>
          <p:nvPr/>
        </p:nvSpPr>
        <p:spPr bwMode="auto">
          <a:xfrm>
            <a:off x="109057" y="109465"/>
            <a:ext cx="5545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郑州工程大学网络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0513"/>
            <a:ext cx="91122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43"/>
          <p:cNvSpPr>
            <a:spLocks noChangeArrowheads="1"/>
          </p:cNvSpPr>
          <p:nvPr/>
        </p:nvSpPr>
        <p:spPr bwMode="auto">
          <a:xfrm>
            <a:off x="5795963" y="2222500"/>
            <a:ext cx="39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800" b="1">
                <a:solidFill>
                  <a:srgbClr val="000000"/>
                </a:solidFill>
                <a:ea typeface="宋体" pitchFamily="2" charset="-122"/>
              </a:rPr>
              <a:t>D</a:t>
            </a:r>
            <a:r>
              <a:rPr lang="zh-CN" altLang="en-US" sz="1800" b="1">
                <a:solidFill>
                  <a:srgbClr val="000000"/>
                </a:solidFill>
                <a:ea typeface="宋体" pitchFamily="2" charset="-122"/>
              </a:rPr>
              <a:t>区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7" name="Rectangle 746"/>
          <p:cNvSpPr>
            <a:spLocks noChangeArrowheads="1"/>
          </p:cNvSpPr>
          <p:nvPr/>
        </p:nvSpPr>
        <p:spPr bwMode="auto">
          <a:xfrm>
            <a:off x="7596188" y="359092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800" b="1">
                <a:solidFill>
                  <a:srgbClr val="000000"/>
                </a:solidFill>
                <a:ea typeface="宋体" pitchFamily="2" charset="-122"/>
              </a:rPr>
              <a:t>E</a:t>
            </a:r>
            <a:r>
              <a:rPr lang="zh-CN" altLang="en-US" sz="1800" b="1">
                <a:solidFill>
                  <a:srgbClr val="000000"/>
                </a:solidFill>
                <a:ea typeface="宋体" pitchFamily="2" charset="-122"/>
              </a:rPr>
              <a:t>区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8" name="Rectangle 749"/>
          <p:cNvSpPr>
            <a:spLocks noChangeArrowheads="1"/>
          </p:cNvSpPr>
          <p:nvPr/>
        </p:nvSpPr>
        <p:spPr bwMode="auto">
          <a:xfrm>
            <a:off x="6300788" y="5138738"/>
            <a:ext cx="368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800" b="1">
                <a:solidFill>
                  <a:srgbClr val="000000"/>
                </a:solidFill>
                <a:ea typeface="宋体" pitchFamily="2" charset="-122"/>
              </a:rPr>
              <a:t>F</a:t>
            </a:r>
            <a:r>
              <a:rPr lang="zh-CN" altLang="en-US" sz="1800" b="1">
                <a:solidFill>
                  <a:srgbClr val="000000"/>
                </a:solidFill>
                <a:ea typeface="宋体" pitchFamily="2" charset="-122"/>
              </a:rPr>
              <a:t>区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9" name="Rectangle 752"/>
          <p:cNvSpPr>
            <a:spLocks noChangeArrowheads="1"/>
          </p:cNvSpPr>
          <p:nvPr/>
        </p:nvSpPr>
        <p:spPr bwMode="auto">
          <a:xfrm>
            <a:off x="2771775" y="4851400"/>
            <a:ext cx="39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800" b="1">
                <a:solidFill>
                  <a:srgbClr val="000000"/>
                </a:solidFill>
                <a:ea typeface="宋体" pitchFamily="2" charset="-122"/>
              </a:rPr>
              <a:t>A</a:t>
            </a:r>
            <a:r>
              <a:rPr lang="zh-CN" altLang="en-US" sz="1800" b="1">
                <a:solidFill>
                  <a:srgbClr val="000000"/>
                </a:solidFill>
                <a:ea typeface="宋体" pitchFamily="2" charset="-122"/>
              </a:rPr>
              <a:t>区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10" name="Rectangle 755"/>
          <p:cNvSpPr>
            <a:spLocks noChangeArrowheads="1"/>
          </p:cNvSpPr>
          <p:nvPr/>
        </p:nvSpPr>
        <p:spPr bwMode="auto">
          <a:xfrm>
            <a:off x="2700338" y="3590925"/>
            <a:ext cx="39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800" b="1">
                <a:solidFill>
                  <a:srgbClr val="000000"/>
                </a:solidFill>
                <a:ea typeface="宋体" pitchFamily="2" charset="-122"/>
              </a:rPr>
              <a:t>B</a:t>
            </a:r>
            <a:r>
              <a:rPr lang="zh-CN" altLang="en-US" sz="1800" b="1">
                <a:solidFill>
                  <a:srgbClr val="000000"/>
                </a:solidFill>
                <a:ea typeface="宋体" pitchFamily="2" charset="-122"/>
              </a:rPr>
              <a:t>区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11" name="Rectangle 758"/>
          <p:cNvSpPr>
            <a:spLocks noChangeArrowheads="1"/>
          </p:cNvSpPr>
          <p:nvPr/>
        </p:nvSpPr>
        <p:spPr bwMode="auto">
          <a:xfrm>
            <a:off x="3024188" y="2185988"/>
            <a:ext cx="393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sz="1800" b="1">
                <a:solidFill>
                  <a:srgbClr val="000000"/>
                </a:solidFill>
                <a:ea typeface="宋体" pitchFamily="2" charset="-122"/>
              </a:rPr>
              <a:t>C</a:t>
            </a:r>
            <a:r>
              <a:rPr lang="zh-CN" altLang="en-US" sz="1800" b="1">
                <a:solidFill>
                  <a:srgbClr val="000000"/>
                </a:solidFill>
                <a:ea typeface="宋体" pitchFamily="2" charset="-122"/>
              </a:rPr>
              <a:t>区</a:t>
            </a: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2"/>
          <p:cNvSpPr txBox="1">
            <a:spLocks noChangeArrowheads="1"/>
          </p:cNvSpPr>
          <p:nvPr/>
        </p:nvSpPr>
        <p:spPr bwMode="auto">
          <a:xfrm>
            <a:off x="109057" y="109465"/>
            <a:ext cx="55451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陕西师范大学网络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64949" y="883403"/>
            <a:ext cx="7923401" cy="5618997"/>
            <a:chOff x="748" y="799"/>
            <a:chExt cx="4536" cy="329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" y="799"/>
              <a:ext cx="4536" cy="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882" y="3317"/>
              <a:ext cx="907" cy="36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>
                  <a:ea typeface="宋体" pitchFamily="2" charset="-122"/>
                </a:rPr>
                <a:t>核心交换机</a:t>
              </a:r>
              <a:r>
                <a:rPr lang="en-US" altLang="zh-CN" sz="1600" b="1">
                  <a:ea typeface="宋体" pitchFamily="2" charset="-122"/>
                </a:rPr>
                <a:t>BD10808</a:t>
              </a:r>
            </a:p>
          </p:txBody>
        </p:sp>
        <p:pic>
          <p:nvPicPr>
            <p:cNvPr id="14" name="Picture 7" descr="BD10K_rtAng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CFF"/>
                </a:clrFrom>
                <a:clrTo>
                  <a:srgbClr val="FD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752"/>
              <a:ext cx="28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BD10K_rtAng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CFF"/>
                </a:clrFrom>
                <a:clrTo>
                  <a:srgbClr val="FD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2319"/>
              <a:ext cx="28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16"/>
          <p:cNvSpPr txBox="1">
            <a:spLocks noChangeArrowheads="1"/>
          </p:cNvSpPr>
          <p:nvPr/>
        </p:nvSpPr>
        <p:spPr>
          <a:xfrm>
            <a:off x="203200" y="331895"/>
            <a:ext cx="8742363" cy="4206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600" b="1" noProof="0" smtClean="0">
                <a:solidFill>
                  <a:srgbClr val="FFFFFF"/>
                </a:solidFill>
                <a:latin typeface="+mj-lt"/>
                <a:ea typeface="黑体" pitchFamily="2" charset="-122"/>
                <a:cs typeface="Arial" pitchFamily="34" charset="0"/>
              </a:rPr>
              <a:t>陕西师范大学无线网络</a:t>
            </a:r>
            <a:endParaRPr kumimoji="1" lang="zh-CN" alt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黑体" pitchFamily="2" charset="-122"/>
              <a:cs typeface="Arial" pitchFamily="34" charset="0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0" y="1047135"/>
            <a:ext cx="8945563" cy="5397531"/>
            <a:chOff x="107504" y="428604"/>
            <a:chExt cx="9001570" cy="6384772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7880378" y="6670500"/>
              <a:ext cx="35719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8237568" y="6527624"/>
              <a:ext cx="857256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千兆网线</a:t>
              </a:r>
              <a:endParaRPr lang="en-US" sz="12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37568" y="6241872"/>
              <a:ext cx="857256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千兆光纤</a:t>
              </a:r>
              <a:endParaRPr lang="en-US" sz="1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380312" y="6241872"/>
              <a:ext cx="857256" cy="28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/>
                <a:t>图例：</a:t>
              </a:r>
              <a:endParaRPr lang="en-US" sz="1200" dirty="0"/>
            </a:p>
          </p:txBody>
        </p:sp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942" y="3981757"/>
              <a:ext cx="1714512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0644" y="3981757"/>
              <a:ext cx="1714512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79470" y="3981757"/>
              <a:ext cx="1714512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94048" y="3981757"/>
              <a:ext cx="1714512" cy="36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4" name="Straight Connector 123"/>
            <p:cNvCxnSpPr>
              <a:endCxn id="224" idx="2"/>
            </p:cNvCxnSpPr>
            <p:nvPr/>
          </p:nvCxnSpPr>
          <p:spPr>
            <a:xfrm flipH="1">
              <a:off x="1045412" y="2564904"/>
              <a:ext cx="1654380" cy="1459905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21" idx="0"/>
            </p:cNvCxnSpPr>
            <p:nvPr/>
          </p:nvCxnSpPr>
          <p:spPr>
            <a:xfrm>
              <a:off x="2627784" y="2564904"/>
              <a:ext cx="480116" cy="141685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22" idx="0"/>
            </p:cNvCxnSpPr>
            <p:nvPr/>
          </p:nvCxnSpPr>
          <p:spPr>
            <a:xfrm>
              <a:off x="2699792" y="2636912"/>
              <a:ext cx="2336934" cy="1344845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endCxn id="123" idx="0"/>
            </p:cNvCxnSpPr>
            <p:nvPr/>
          </p:nvCxnSpPr>
          <p:spPr>
            <a:xfrm>
              <a:off x="2627784" y="2564904"/>
              <a:ext cx="4623520" cy="1416853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256" y="428604"/>
              <a:ext cx="714380" cy="997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768" y="431581"/>
              <a:ext cx="714380" cy="997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256" y="1860341"/>
              <a:ext cx="714380" cy="997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40261" y="1860341"/>
              <a:ext cx="714381" cy="997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2" name="Straight Arrow Connector 131"/>
            <p:cNvCxnSpPr>
              <a:stCxn id="128" idx="3"/>
            </p:cNvCxnSpPr>
            <p:nvPr/>
          </p:nvCxnSpPr>
          <p:spPr>
            <a:xfrm>
              <a:off x="6143636" y="927182"/>
              <a:ext cx="1071570" cy="1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6143636" y="2285992"/>
              <a:ext cx="1071570" cy="1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214942" y="1643050"/>
              <a:ext cx="3571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8" idx="2"/>
              <a:endCxn id="130" idx="0"/>
            </p:cNvCxnSpPr>
            <p:nvPr/>
          </p:nvCxnSpPr>
          <p:spPr>
            <a:xfrm>
              <a:off x="5786446" y="1425759"/>
              <a:ext cx="0" cy="4345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7500958" y="1428736"/>
              <a:ext cx="0" cy="4345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72198" y="1928803"/>
              <a:ext cx="107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SNNU-CA-2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786678" y="1928802"/>
              <a:ext cx="107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SNNU-CA-1</a:t>
              </a:r>
              <a:endParaRPr lang="en-US" sz="14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786678" y="1214422"/>
              <a:ext cx="107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雁塔校区</a:t>
              </a:r>
              <a:endParaRPr lang="en-US" sz="14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786678" y="1643050"/>
              <a:ext cx="107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/>
                <a:t>长安</a:t>
              </a:r>
              <a:r>
                <a:rPr lang="zh-CN" altLang="en-US" sz="1400" dirty="0" smtClean="0"/>
                <a:t>校区</a:t>
              </a:r>
              <a:endParaRPr lang="en-US" sz="14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308304" y="6241872"/>
              <a:ext cx="1800770" cy="57150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7966066" y="6670500"/>
              <a:ext cx="35719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966066" y="6384748"/>
              <a:ext cx="35719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36198" y="4267509"/>
              <a:ext cx="0" cy="42862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730"/>
            <p:cNvGrpSpPr>
              <a:grpSpLocks noChangeAspect="1"/>
            </p:cNvGrpSpPr>
            <p:nvPr/>
          </p:nvGrpSpPr>
          <p:grpSpPr bwMode="auto">
            <a:xfrm rot="16200000" flipH="1">
              <a:off x="866958" y="5184750"/>
              <a:ext cx="372753" cy="345483"/>
              <a:chOff x="3134" y="3164"/>
              <a:chExt cx="448" cy="430"/>
            </a:xfrm>
          </p:grpSpPr>
          <p:grpSp>
            <p:nvGrpSpPr>
              <p:cNvPr id="146" name="Group 731"/>
              <p:cNvGrpSpPr>
                <a:grpSpLocks noChangeAspect="1"/>
              </p:cNvGrpSpPr>
              <p:nvPr/>
            </p:nvGrpSpPr>
            <p:grpSpPr bwMode="auto">
              <a:xfrm>
                <a:off x="3364" y="3164"/>
                <a:ext cx="218" cy="430"/>
                <a:chOff x="3364" y="3164"/>
                <a:chExt cx="218" cy="430"/>
              </a:xfrm>
            </p:grpSpPr>
            <p:sp>
              <p:nvSpPr>
                <p:cNvPr id="155" name="Arc 732"/>
                <p:cNvSpPr>
                  <a:spLocks noChangeAspect="1"/>
                </p:cNvSpPr>
                <p:nvPr/>
              </p:nvSpPr>
              <p:spPr bwMode="auto">
                <a:xfrm>
                  <a:off x="3448" y="3164"/>
                  <a:ext cx="134" cy="430"/>
                </a:xfrm>
                <a:custGeom>
                  <a:avLst/>
                  <a:gdLst>
                    <a:gd name="G0" fmla="+- 0 0 0"/>
                    <a:gd name="G1" fmla="+- 21194 0 0"/>
                    <a:gd name="G2" fmla="+- 21600 0 0"/>
                    <a:gd name="T0" fmla="*/ 4169 w 21600"/>
                    <a:gd name="T1" fmla="*/ 0 h 42049"/>
                    <a:gd name="T2" fmla="*/ 5625 w 21600"/>
                    <a:gd name="T3" fmla="*/ 42049 h 42049"/>
                    <a:gd name="T4" fmla="*/ 0 w 21600"/>
                    <a:gd name="T5" fmla="*/ 21194 h 42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9" fill="none" extrusionOk="0">
                      <a:moveTo>
                        <a:pt x="4168" y="0"/>
                      </a:moveTo>
                      <a:cubicBezTo>
                        <a:pt x="14296" y="1992"/>
                        <a:pt x="21600" y="10871"/>
                        <a:pt x="21600" y="21194"/>
                      </a:cubicBezTo>
                      <a:cubicBezTo>
                        <a:pt x="21600" y="30957"/>
                        <a:pt x="15051" y="39506"/>
                        <a:pt x="5624" y="42048"/>
                      </a:cubicBezTo>
                    </a:path>
                    <a:path w="21600" h="42049" stroke="0" extrusionOk="0">
                      <a:moveTo>
                        <a:pt x="4168" y="0"/>
                      </a:moveTo>
                      <a:cubicBezTo>
                        <a:pt x="14296" y="1992"/>
                        <a:pt x="21600" y="10871"/>
                        <a:pt x="21600" y="21194"/>
                      </a:cubicBezTo>
                      <a:cubicBezTo>
                        <a:pt x="21600" y="30957"/>
                        <a:pt x="15051" y="39506"/>
                        <a:pt x="5624" y="42048"/>
                      </a:cubicBezTo>
                      <a:lnTo>
                        <a:pt x="0" y="21194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6" name="Arc 733"/>
                <p:cNvSpPr>
                  <a:spLocks noChangeAspect="1"/>
                </p:cNvSpPr>
                <p:nvPr/>
              </p:nvSpPr>
              <p:spPr bwMode="auto">
                <a:xfrm>
                  <a:off x="3410" y="3192"/>
                  <a:ext cx="116" cy="370"/>
                </a:xfrm>
                <a:custGeom>
                  <a:avLst/>
                  <a:gdLst>
                    <a:gd name="G0" fmla="+- 0 0 0"/>
                    <a:gd name="G1" fmla="+- 21171 0 0"/>
                    <a:gd name="G2" fmla="+- 21600 0 0"/>
                    <a:gd name="T0" fmla="*/ 4284 w 21600"/>
                    <a:gd name="T1" fmla="*/ 0 h 42034"/>
                    <a:gd name="T2" fmla="*/ 5596 w 21600"/>
                    <a:gd name="T3" fmla="*/ 42034 h 42034"/>
                    <a:gd name="T4" fmla="*/ 0 w 21600"/>
                    <a:gd name="T5" fmla="*/ 21171 h 42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34" fill="none" extrusionOk="0">
                      <a:moveTo>
                        <a:pt x="4283" y="0"/>
                      </a:moveTo>
                      <a:cubicBezTo>
                        <a:pt x="14357" y="2038"/>
                        <a:pt x="21600" y="10893"/>
                        <a:pt x="21600" y="21171"/>
                      </a:cubicBezTo>
                      <a:cubicBezTo>
                        <a:pt x="21600" y="30945"/>
                        <a:pt x="15036" y="39501"/>
                        <a:pt x="5595" y="42033"/>
                      </a:cubicBezTo>
                    </a:path>
                    <a:path w="21600" h="42034" stroke="0" extrusionOk="0">
                      <a:moveTo>
                        <a:pt x="4283" y="0"/>
                      </a:moveTo>
                      <a:cubicBezTo>
                        <a:pt x="14357" y="2038"/>
                        <a:pt x="21600" y="10893"/>
                        <a:pt x="21600" y="21171"/>
                      </a:cubicBezTo>
                      <a:cubicBezTo>
                        <a:pt x="21600" y="30945"/>
                        <a:pt x="15036" y="39501"/>
                        <a:pt x="5595" y="42033"/>
                      </a:cubicBezTo>
                      <a:lnTo>
                        <a:pt x="0" y="21171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7" name="Arc 734"/>
                <p:cNvSpPr>
                  <a:spLocks noChangeAspect="1"/>
                </p:cNvSpPr>
                <p:nvPr/>
              </p:nvSpPr>
              <p:spPr bwMode="auto">
                <a:xfrm>
                  <a:off x="3364" y="3224"/>
                  <a:ext cx="108" cy="311"/>
                </a:xfrm>
                <a:custGeom>
                  <a:avLst/>
                  <a:gdLst>
                    <a:gd name="G0" fmla="+- 0 0 0"/>
                    <a:gd name="G1" fmla="+- 21189 0 0"/>
                    <a:gd name="G2" fmla="+- 21600 0 0"/>
                    <a:gd name="T0" fmla="*/ 4192 w 21600"/>
                    <a:gd name="T1" fmla="*/ 0 h 42048"/>
                    <a:gd name="T2" fmla="*/ 5608 w 21600"/>
                    <a:gd name="T3" fmla="*/ 42048 h 42048"/>
                    <a:gd name="T4" fmla="*/ 0 w 21600"/>
                    <a:gd name="T5" fmla="*/ 21189 h 42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8" fill="none" extrusionOk="0">
                      <a:moveTo>
                        <a:pt x="4192" y="-1"/>
                      </a:moveTo>
                      <a:cubicBezTo>
                        <a:pt x="14309" y="2001"/>
                        <a:pt x="21600" y="10875"/>
                        <a:pt x="21600" y="21189"/>
                      </a:cubicBezTo>
                      <a:cubicBezTo>
                        <a:pt x="21600" y="30958"/>
                        <a:pt x="15042" y="39511"/>
                        <a:pt x="5608" y="42048"/>
                      </a:cubicBezTo>
                    </a:path>
                    <a:path w="21600" h="42048" stroke="0" extrusionOk="0">
                      <a:moveTo>
                        <a:pt x="4192" y="-1"/>
                      </a:moveTo>
                      <a:cubicBezTo>
                        <a:pt x="14309" y="2001"/>
                        <a:pt x="21600" y="10875"/>
                        <a:pt x="21600" y="21189"/>
                      </a:cubicBezTo>
                      <a:cubicBezTo>
                        <a:pt x="21600" y="30958"/>
                        <a:pt x="15042" y="39511"/>
                        <a:pt x="5608" y="42048"/>
                      </a:cubicBezTo>
                      <a:lnTo>
                        <a:pt x="0" y="21189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7" name="Group 735"/>
              <p:cNvGrpSpPr>
                <a:grpSpLocks noChangeAspect="1"/>
              </p:cNvGrpSpPr>
              <p:nvPr/>
            </p:nvGrpSpPr>
            <p:grpSpPr bwMode="auto">
              <a:xfrm>
                <a:off x="3239" y="3246"/>
                <a:ext cx="184" cy="284"/>
                <a:chOff x="3239" y="3246"/>
                <a:chExt cx="184" cy="284"/>
              </a:xfrm>
            </p:grpSpPr>
            <p:sp>
              <p:nvSpPr>
                <p:cNvPr id="152" name="Arc 736"/>
                <p:cNvSpPr>
                  <a:spLocks noChangeAspect="1"/>
                </p:cNvSpPr>
                <p:nvPr/>
              </p:nvSpPr>
              <p:spPr bwMode="auto">
                <a:xfrm>
                  <a:off x="3310" y="3246"/>
                  <a:ext cx="113" cy="284"/>
                </a:xfrm>
                <a:custGeom>
                  <a:avLst/>
                  <a:gdLst>
                    <a:gd name="G0" fmla="+- 0 0 0"/>
                    <a:gd name="G1" fmla="+- 21191 0 0"/>
                    <a:gd name="G2" fmla="+- 21600 0 0"/>
                    <a:gd name="T0" fmla="*/ 4183 w 21600"/>
                    <a:gd name="T1" fmla="*/ 0 h 42029"/>
                    <a:gd name="T2" fmla="*/ 5688 w 21600"/>
                    <a:gd name="T3" fmla="*/ 42029 h 42029"/>
                    <a:gd name="T4" fmla="*/ 0 w 21600"/>
                    <a:gd name="T5" fmla="*/ 21191 h 42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29" fill="none" extrusionOk="0">
                      <a:moveTo>
                        <a:pt x="4183" y="-1"/>
                      </a:moveTo>
                      <a:cubicBezTo>
                        <a:pt x="14304" y="1997"/>
                        <a:pt x="21600" y="10874"/>
                        <a:pt x="21600" y="21191"/>
                      </a:cubicBezTo>
                      <a:cubicBezTo>
                        <a:pt x="21600" y="30929"/>
                        <a:pt x="15082" y="39464"/>
                        <a:pt x="5687" y="42028"/>
                      </a:cubicBezTo>
                    </a:path>
                    <a:path w="21600" h="42029" stroke="0" extrusionOk="0">
                      <a:moveTo>
                        <a:pt x="4183" y="-1"/>
                      </a:moveTo>
                      <a:cubicBezTo>
                        <a:pt x="14304" y="1997"/>
                        <a:pt x="21600" y="10874"/>
                        <a:pt x="21600" y="21191"/>
                      </a:cubicBezTo>
                      <a:cubicBezTo>
                        <a:pt x="21600" y="30929"/>
                        <a:pt x="15082" y="39464"/>
                        <a:pt x="5687" y="42028"/>
                      </a:cubicBezTo>
                      <a:lnTo>
                        <a:pt x="0" y="21191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" name="Arc 737"/>
                <p:cNvSpPr>
                  <a:spLocks noChangeAspect="1"/>
                </p:cNvSpPr>
                <p:nvPr/>
              </p:nvSpPr>
              <p:spPr bwMode="auto">
                <a:xfrm>
                  <a:off x="3279" y="3263"/>
                  <a:ext cx="98" cy="246"/>
                </a:xfrm>
                <a:custGeom>
                  <a:avLst/>
                  <a:gdLst>
                    <a:gd name="G0" fmla="+- 0 0 0"/>
                    <a:gd name="G1" fmla="+- 21230 0 0"/>
                    <a:gd name="G2" fmla="+- 21600 0 0"/>
                    <a:gd name="T0" fmla="*/ 3983 w 21600"/>
                    <a:gd name="T1" fmla="*/ 0 h 42174"/>
                    <a:gd name="T2" fmla="*/ 5281 w 21600"/>
                    <a:gd name="T3" fmla="*/ 42174 h 42174"/>
                    <a:gd name="T4" fmla="*/ 0 w 21600"/>
                    <a:gd name="T5" fmla="*/ 21230 h 42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74" fill="none" extrusionOk="0">
                      <a:moveTo>
                        <a:pt x="3982" y="0"/>
                      </a:moveTo>
                      <a:cubicBezTo>
                        <a:pt x="14198" y="1916"/>
                        <a:pt x="21600" y="10836"/>
                        <a:pt x="21600" y="21230"/>
                      </a:cubicBezTo>
                      <a:cubicBezTo>
                        <a:pt x="21600" y="31125"/>
                        <a:pt x="14876" y="39755"/>
                        <a:pt x="5281" y="42174"/>
                      </a:cubicBezTo>
                    </a:path>
                    <a:path w="21600" h="42174" stroke="0" extrusionOk="0">
                      <a:moveTo>
                        <a:pt x="3982" y="0"/>
                      </a:moveTo>
                      <a:cubicBezTo>
                        <a:pt x="14198" y="1916"/>
                        <a:pt x="21600" y="10836"/>
                        <a:pt x="21600" y="21230"/>
                      </a:cubicBezTo>
                      <a:cubicBezTo>
                        <a:pt x="21600" y="31125"/>
                        <a:pt x="14876" y="39755"/>
                        <a:pt x="5281" y="42174"/>
                      </a:cubicBezTo>
                      <a:lnTo>
                        <a:pt x="0" y="21230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" name="Arc 738"/>
                <p:cNvSpPr>
                  <a:spLocks noChangeAspect="1"/>
                </p:cNvSpPr>
                <p:nvPr/>
              </p:nvSpPr>
              <p:spPr bwMode="auto">
                <a:xfrm>
                  <a:off x="3239" y="3285"/>
                  <a:ext cx="91" cy="206"/>
                </a:xfrm>
                <a:custGeom>
                  <a:avLst/>
                  <a:gdLst>
                    <a:gd name="G0" fmla="+- 0 0 0"/>
                    <a:gd name="G1" fmla="+- 21182 0 0"/>
                    <a:gd name="G2" fmla="+- 21600 0 0"/>
                    <a:gd name="T0" fmla="*/ 4230 w 21600"/>
                    <a:gd name="T1" fmla="*/ 0 h 42028"/>
                    <a:gd name="T2" fmla="*/ 5658 w 21600"/>
                    <a:gd name="T3" fmla="*/ 42028 h 42028"/>
                    <a:gd name="T4" fmla="*/ 0 w 21600"/>
                    <a:gd name="T5" fmla="*/ 21182 h 42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28" fill="none" extrusionOk="0">
                      <a:moveTo>
                        <a:pt x="4229" y="0"/>
                      </a:moveTo>
                      <a:cubicBezTo>
                        <a:pt x="14329" y="2017"/>
                        <a:pt x="21600" y="10883"/>
                        <a:pt x="21600" y="21182"/>
                      </a:cubicBezTo>
                      <a:cubicBezTo>
                        <a:pt x="21600" y="30932"/>
                        <a:pt x="15067" y="39473"/>
                        <a:pt x="5657" y="42027"/>
                      </a:cubicBezTo>
                    </a:path>
                    <a:path w="21600" h="42028" stroke="0" extrusionOk="0">
                      <a:moveTo>
                        <a:pt x="4229" y="0"/>
                      </a:moveTo>
                      <a:cubicBezTo>
                        <a:pt x="14329" y="2017"/>
                        <a:pt x="21600" y="10883"/>
                        <a:pt x="21600" y="21182"/>
                      </a:cubicBezTo>
                      <a:cubicBezTo>
                        <a:pt x="21600" y="30932"/>
                        <a:pt x="15067" y="39473"/>
                        <a:pt x="5657" y="42027"/>
                      </a:cubicBezTo>
                      <a:lnTo>
                        <a:pt x="0" y="21182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8" name="Arc 739"/>
              <p:cNvSpPr>
                <a:spLocks noChangeAspect="1"/>
              </p:cNvSpPr>
              <p:nvPr/>
            </p:nvSpPr>
            <p:spPr bwMode="auto">
              <a:xfrm>
                <a:off x="3207" y="3304"/>
                <a:ext cx="82" cy="179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5 w 21600"/>
                  <a:gd name="T1" fmla="*/ 0 h 41964"/>
                  <a:gd name="T2" fmla="*/ 5773 w 21600"/>
                  <a:gd name="T3" fmla="*/ 41964 h 41964"/>
                  <a:gd name="T4" fmla="*/ 0 w 21600"/>
                  <a:gd name="T5" fmla="*/ 21150 h 41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64" fill="none" extrusionOk="0">
                    <a:moveTo>
                      <a:pt x="4385" y="-1"/>
                    </a:moveTo>
                    <a:cubicBezTo>
                      <a:pt x="14411" y="2078"/>
                      <a:pt x="21600" y="10910"/>
                      <a:pt x="21600" y="21150"/>
                    </a:cubicBezTo>
                    <a:cubicBezTo>
                      <a:pt x="21600" y="30855"/>
                      <a:pt x="15125" y="39370"/>
                      <a:pt x="5773" y="41964"/>
                    </a:cubicBezTo>
                  </a:path>
                  <a:path w="21600" h="41964" stroke="0" extrusionOk="0">
                    <a:moveTo>
                      <a:pt x="4385" y="-1"/>
                    </a:moveTo>
                    <a:cubicBezTo>
                      <a:pt x="14411" y="2078"/>
                      <a:pt x="21600" y="10910"/>
                      <a:pt x="21600" y="21150"/>
                    </a:cubicBezTo>
                    <a:cubicBezTo>
                      <a:pt x="21600" y="30855"/>
                      <a:pt x="15125" y="39370"/>
                      <a:pt x="5773" y="41964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Arc 740"/>
              <p:cNvSpPr>
                <a:spLocks noChangeAspect="1"/>
              </p:cNvSpPr>
              <p:nvPr/>
            </p:nvSpPr>
            <p:spPr bwMode="auto">
              <a:xfrm>
                <a:off x="3173" y="3315"/>
                <a:ext cx="71" cy="155"/>
              </a:xfrm>
              <a:custGeom>
                <a:avLst/>
                <a:gdLst>
                  <a:gd name="G0" fmla="+- 0 0 0"/>
                  <a:gd name="G1" fmla="+- 21187 0 0"/>
                  <a:gd name="G2" fmla="+- 21600 0 0"/>
                  <a:gd name="T0" fmla="*/ 4204 w 21600"/>
                  <a:gd name="T1" fmla="*/ 0 h 42083"/>
                  <a:gd name="T2" fmla="*/ 5470 w 21600"/>
                  <a:gd name="T3" fmla="*/ 42083 h 42083"/>
                  <a:gd name="T4" fmla="*/ 0 w 21600"/>
                  <a:gd name="T5" fmla="*/ 21187 h 4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3" fill="none" extrusionOk="0">
                    <a:moveTo>
                      <a:pt x="4203" y="0"/>
                    </a:moveTo>
                    <a:cubicBezTo>
                      <a:pt x="14315" y="2006"/>
                      <a:pt x="21600" y="10878"/>
                      <a:pt x="21600" y="21187"/>
                    </a:cubicBezTo>
                    <a:cubicBezTo>
                      <a:pt x="21600" y="31009"/>
                      <a:pt x="14972" y="39595"/>
                      <a:pt x="5469" y="42082"/>
                    </a:cubicBezTo>
                  </a:path>
                  <a:path w="21600" h="42083" stroke="0" extrusionOk="0">
                    <a:moveTo>
                      <a:pt x="4203" y="0"/>
                    </a:moveTo>
                    <a:cubicBezTo>
                      <a:pt x="14315" y="2006"/>
                      <a:pt x="21600" y="10878"/>
                      <a:pt x="21600" y="21187"/>
                    </a:cubicBezTo>
                    <a:cubicBezTo>
                      <a:pt x="21600" y="31009"/>
                      <a:pt x="14972" y="39595"/>
                      <a:pt x="5469" y="42082"/>
                    </a:cubicBezTo>
                    <a:lnTo>
                      <a:pt x="0" y="21187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Arc 741"/>
              <p:cNvSpPr>
                <a:spLocks noChangeAspect="1"/>
              </p:cNvSpPr>
              <p:nvPr/>
            </p:nvSpPr>
            <p:spPr bwMode="auto">
              <a:xfrm>
                <a:off x="3145" y="3337"/>
                <a:ext cx="61" cy="119"/>
              </a:xfrm>
              <a:custGeom>
                <a:avLst/>
                <a:gdLst>
                  <a:gd name="G0" fmla="+- 0 0 0"/>
                  <a:gd name="G1" fmla="+- 21133 0 0"/>
                  <a:gd name="G2" fmla="+- 21600 0 0"/>
                  <a:gd name="T0" fmla="*/ 4467 w 21600"/>
                  <a:gd name="T1" fmla="*/ 0 h 41902"/>
                  <a:gd name="T2" fmla="*/ 5933 w 21600"/>
                  <a:gd name="T3" fmla="*/ 41902 h 41902"/>
                  <a:gd name="T4" fmla="*/ 0 w 21600"/>
                  <a:gd name="T5" fmla="*/ 21133 h 4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02" fill="none" extrusionOk="0">
                    <a:moveTo>
                      <a:pt x="4467" y="-1"/>
                    </a:moveTo>
                    <a:cubicBezTo>
                      <a:pt x="14454" y="2110"/>
                      <a:pt x="21600" y="10925"/>
                      <a:pt x="21600" y="21133"/>
                    </a:cubicBezTo>
                    <a:cubicBezTo>
                      <a:pt x="21600" y="30777"/>
                      <a:pt x="15206" y="39253"/>
                      <a:pt x="5933" y="41902"/>
                    </a:cubicBezTo>
                  </a:path>
                  <a:path w="21600" h="41902" stroke="0" extrusionOk="0">
                    <a:moveTo>
                      <a:pt x="4467" y="-1"/>
                    </a:moveTo>
                    <a:cubicBezTo>
                      <a:pt x="14454" y="2110"/>
                      <a:pt x="21600" y="10925"/>
                      <a:pt x="21600" y="21133"/>
                    </a:cubicBezTo>
                    <a:cubicBezTo>
                      <a:pt x="21600" y="30777"/>
                      <a:pt x="15206" y="39253"/>
                      <a:pt x="5933" y="41902"/>
                    </a:cubicBezTo>
                    <a:lnTo>
                      <a:pt x="0" y="21133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Arc 742"/>
              <p:cNvSpPr>
                <a:spLocks noChangeAspect="1"/>
              </p:cNvSpPr>
              <p:nvPr/>
            </p:nvSpPr>
            <p:spPr bwMode="auto">
              <a:xfrm>
                <a:off x="3134" y="3354"/>
                <a:ext cx="37" cy="91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7 w 21600"/>
                  <a:gd name="T1" fmla="*/ 0 h 42152"/>
                  <a:gd name="T2" fmla="*/ 5333 w 21600"/>
                  <a:gd name="T3" fmla="*/ 42152 h 42152"/>
                  <a:gd name="T4" fmla="*/ 0 w 21600"/>
                  <a:gd name="T5" fmla="*/ 21221 h 4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52" fill="none" extrusionOk="0">
                    <a:moveTo>
                      <a:pt x="4027" y="-1"/>
                    </a:moveTo>
                    <a:cubicBezTo>
                      <a:pt x="14221" y="1934"/>
                      <a:pt x="21600" y="10844"/>
                      <a:pt x="21600" y="21221"/>
                    </a:cubicBezTo>
                    <a:cubicBezTo>
                      <a:pt x="21600" y="31096"/>
                      <a:pt x="14902" y="39714"/>
                      <a:pt x="5333" y="42152"/>
                    </a:cubicBezTo>
                  </a:path>
                  <a:path w="21600" h="42152" stroke="0" extrusionOk="0">
                    <a:moveTo>
                      <a:pt x="4027" y="-1"/>
                    </a:moveTo>
                    <a:cubicBezTo>
                      <a:pt x="14221" y="1934"/>
                      <a:pt x="21600" y="10844"/>
                      <a:pt x="21600" y="21221"/>
                    </a:cubicBezTo>
                    <a:cubicBezTo>
                      <a:pt x="21600" y="31096"/>
                      <a:pt x="14902" y="39714"/>
                      <a:pt x="5333" y="42152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58" name="Picture 81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5481955"/>
              <a:ext cx="642942" cy="61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9" name="Straight Connector 158"/>
            <p:cNvCxnSpPr/>
            <p:nvPr/>
          </p:nvCxnSpPr>
          <p:spPr>
            <a:xfrm>
              <a:off x="3175253" y="4329422"/>
              <a:ext cx="0" cy="42862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Group 730"/>
            <p:cNvGrpSpPr>
              <a:grpSpLocks noChangeAspect="1"/>
            </p:cNvGrpSpPr>
            <p:nvPr/>
          </p:nvGrpSpPr>
          <p:grpSpPr bwMode="auto">
            <a:xfrm rot="16200000" flipH="1">
              <a:off x="3006013" y="5128876"/>
              <a:ext cx="372753" cy="345483"/>
              <a:chOff x="3134" y="3164"/>
              <a:chExt cx="448" cy="430"/>
            </a:xfrm>
          </p:grpSpPr>
          <p:grpSp>
            <p:nvGrpSpPr>
              <p:cNvPr id="161" name="Group 731"/>
              <p:cNvGrpSpPr>
                <a:grpSpLocks noChangeAspect="1"/>
              </p:cNvGrpSpPr>
              <p:nvPr/>
            </p:nvGrpSpPr>
            <p:grpSpPr bwMode="auto">
              <a:xfrm>
                <a:off x="3364" y="3164"/>
                <a:ext cx="218" cy="430"/>
                <a:chOff x="3364" y="3164"/>
                <a:chExt cx="218" cy="430"/>
              </a:xfrm>
            </p:grpSpPr>
            <p:sp>
              <p:nvSpPr>
                <p:cNvPr id="170" name="Arc 732"/>
                <p:cNvSpPr>
                  <a:spLocks noChangeAspect="1"/>
                </p:cNvSpPr>
                <p:nvPr/>
              </p:nvSpPr>
              <p:spPr bwMode="auto">
                <a:xfrm>
                  <a:off x="3448" y="3164"/>
                  <a:ext cx="134" cy="430"/>
                </a:xfrm>
                <a:custGeom>
                  <a:avLst/>
                  <a:gdLst>
                    <a:gd name="G0" fmla="+- 0 0 0"/>
                    <a:gd name="G1" fmla="+- 21194 0 0"/>
                    <a:gd name="G2" fmla="+- 21600 0 0"/>
                    <a:gd name="T0" fmla="*/ 4169 w 21600"/>
                    <a:gd name="T1" fmla="*/ 0 h 42049"/>
                    <a:gd name="T2" fmla="*/ 5625 w 21600"/>
                    <a:gd name="T3" fmla="*/ 42049 h 42049"/>
                    <a:gd name="T4" fmla="*/ 0 w 21600"/>
                    <a:gd name="T5" fmla="*/ 21194 h 42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9" fill="none" extrusionOk="0">
                      <a:moveTo>
                        <a:pt x="4168" y="0"/>
                      </a:moveTo>
                      <a:cubicBezTo>
                        <a:pt x="14296" y="1992"/>
                        <a:pt x="21600" y="10871"/>
                        <a:pt x="21600" y="21194"/>
                      </a:cubicBezTo>
                      <a:cubicBezTo>
                        <a:pt x="21600" y="30957"/>
                        <a:pt x="15051" y="39506"/>
                        <a:pt x="5624" y="42048"/>
                      </a:cubicBezTo>
                    </a:path>
                    <a:path w="21600" h="42049" stroke="0" extrusionOk="0">
                      <a:moveTo>
                        <a:pt x="4168" y="0"/>
                      </a:moveTo>
                      <a:cubicBezTo>
                        <a:pt x="14296" y="1992"/>
                        <a:pt x="21600" y="10871"/>
                        <a:pt x="21600" y="21194"/>
                      </a:cubicBezTo>
                      <a:cubicBezTo>
                        <a:pt x="21600" y="30957"/>
                        <a:pt x="15051" y="39506"/>
                        <a:pt x="5624" y="42048"/>
                      </a:cubicBezTo>
                      <a:lnTo>
                        <a:pt x="0" y="21194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1" name="Arc 733"/>
                <p:cNvSpPr>
                  <a:spLocks noChangeAspect="1"/>
                </p:cNvSpPr>
                <p:nvPr/>
              </p:nvSpPr>
              <p:spPr bwMode="auto">
                <a:xfrm>
                  <a:off x="3410" y="3192"/>
                  <a:ext cx="116" cy="370"/>
                </a:xfrm>
                <a:custGeom>
                  <a:avLst/>
                  <a:gdLst>
                    <a:gd name="G0" fmla="+- 0 0 0"/>
                    <a:gd name="G1" fmla="+- 21171 0 0"/>
                    <a:gd name="G2" fmla="+- 21600 0 0"/>
                    <a:gd name="T0" fmla="*/ 4284 w 21600"/>
                    <a:gd name="T1" fmla="*/ 0 h 42034"/>
                    <a:gd name="T2" fmla="*/ 5596 w 21600"/>
                    <a:gd name="T3" fmla="*/ 42034 h 42034"/>
                    <a:gd name="T4" fmla="*/ 0 w 21600"/>
                    <a:gd name="T5" fmla="*/ 21171 h 42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34" fill="none" extrusionOk="0">
                      <a:moveTo>
                        <a:pt x="4283" y="0"/>
                      </a:moveTo>
                      <a:cubicBezTo>
                        <a:pt x="14357" y="2038"/>
                        <a:pt x="21600" y="10893"/>
                        <a:pt x="21600" y="21171"/>
                      </a:cubicBezTo>
                      <a:cubicBezTo>
                        <a:pt x="21600" y="30945"/>
                        <a:pt x="15036" y="39501"/>
                        <a:pt x="5595" y="42033"/>
                      </a:cubicBezTo>
                    </a:path>
                    <a:path w="21600" h="42034" stroke="0" extrusionOk="0">
                      <a:moveTo>
                        <a:pt x="4283" y="0"/>
                      </a:moveTo>
                      <a:cubicBezTo>
                        <a:pt x="14357" y="2038"/>
                        <a:pt x="21600" y="10893"/>
                        <a:pt x="21600" y="21171"/>
                      </a:cubicBezTo>
                      <a:cubicBezTo>
                        <a:pt x="21600" y="30945"/>
                        <a:pt x="15036" y="39501"/>
                        <a:pt x="5595" y="42033"/>
                      </a:cubicBezTo>
                      <a:lnTo>
                        <a:pt x="0" y="21171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2" name="Arc 734"/>
                <p:cNvSpPr>
                  <a:spLocks noChangeAspect="1"/>
                </p:cNvSpPr>
                <p:nvPr/>
              </p:nvSpPr>
              <p:spPr bwMode="auto">
                <a:xfrm>
                  <a:off x="3364" y="3224"/>
                  <a:ext cx="108" cy="311"/>
                </a:xfrm>
                <a:custGeom>
                  <a:avLst/>
                  <a:gdLst>
                    <a:gd name="G0" fmla="+- 0 0 0"/>
                    <a:gd name="G1" fmla="+- 21189 0 0"/>
                    <a:gd name="G2" fmla="+- 21600 0 0"/>
                    <a:gd name="T0" fmla="*/ 4192 w 21600"/>
                    <a:gd name="T1" fmla="*/ 0 h 42048"/>
                    <a:gd name="T2" fmla="*/ 5608 w 21600"/>
                    <a:gd name="T3" fmla="*/ 42048 h 42048"/>
                    <a:gd name="T4" fmla="*/ 0 w 21600"/>
                    <a:gd name="T5" fmla="*/ 21189 h 42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8" fill="none" extrusionOk="0">
                      <a:moveTo>
                        <a:pt x="4192" y="-1"/>
                      </a:moveTo>
                      <a:cubicBezTo>
                        <a:pt x="14309" y="2001"/>
                        <a:pt x="21600" y="10875"/>
                        <a:pt x="21600" y="21189"/>
                      </a:cubicBezTo>
                      <a:cubicBezTo>
                        <a:pt x="21600" y="30958"/>
                        <a:pt x="15042" y="39511"/>
                        <a:pt x="5608" y="42048"/>
                      </a:cubicBezTo>
                    </a:path>
                    <a:path w="21600" h="42048" stroke="0" extrusionOk="0">
                      <a:moveTo>
                        <a:pt x="4192" y="-1"/>
                      </a:moveTo>
                      <a:cubicBezTo>
                        <a:pt x="14309" y="2001"/>
                        <a:pt x="21600" y="10875"/>
                        <a:pt x="21600" y="21189"/>
                      </a:cubicBezTo>
                      <a:cubicBezTo>
                        <a:pt x="21600" y="30958"/>
                        <a:pt x="15042" y="39511"/>
                        <a:pt x="5608" y="42048"/>
                      </a:cubicBezTo>
                      <a:lnTo>
                        <a:pt x="0" y="21189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2" name="Group 735"/>
              <p:cNvGrpSpPr>
                <a:grpSpLocks noChangeAspect="1"/>
              </p:cNvGrpSpPr>
              <p:nvPr/>
            </p:nvGrpSpPr>
            <p:grpSpPr bwMode="auto">
              <a:xfrm>
                <a:off x="3239" y="3246"/>
                <a:ext cx="184" cy="284"/>
                <a:chOff x="3239" y="3246"/>
                <a:chExt cx="184" cy="284"/>
              </a:xfrm>
            </p:grpSpPr>
            <p:sp>
              <p:nvSpPr>
                <p:cNvPr id="167" name="Arc 736"/>
                <p:cNvSpPr>
                  <a:spLocks noChangeAspect="1"/>
                </p:cNvSpPr>
                <p:nvPr/>
              </p:nvSpPr>
              <p:spPr bwMode="auto">
                <a:xfrm>
                  <a:off x="3310" y="3246"/>
                  <a:ext cx="113" cy="284"/>
                </a:xfrm>
                <a:custGeom>
                  <a:avLst/>
                  <a:gdLst>
                    <a:gd name="G0" fmla="+- 0 0 0"/>
                    <a:gd name="G1" fmla="+- 21191 0 0"/>
                    <a:gd name="G2" fmla="+- 21600 0 0"/>
                    <a:gd name="T0" fmla="*/ 4183 w 21600"/>
                    <a:gd name="T1" fmla="*/ 0 h 42029"/>
                    <a:gd name="T2" fmla="*/ 5688 w 21600"/>
                    <a:gd name="T3" fmla="*/ 42029 h 42029"/>
                    <a:gd name="T4" fmla="*/ 0 w 21600"/>
                    <a:gd name="T5" fmla="*/ 21191 h 42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29" fill="none" extrusionOk="0">
                      <a:moveTo>
                        <a:pt x="4183" y="-1"/>
                      </a:moveTo>
                      <a:cubicBezTo>
                        <a:pt x="14304" y="1997"/>
                        <a:pt x="21600" y="10874"/>
                        <a:pt x="21600" y="21191"/>
                      </a:cubicBezTo>
                      <a:cubicBezTo>
                        <a:pt x="21600" y="30929"/>
                        <a:pt x="15082" y="39464"/>
                        <a:pt x="5687" y="42028"/>
                      </a:cubicBezTo>
                    </a:path>
                    <a:path w="21600" h="42029" stroke="0" extrusionOk="0">
                      <a:moveTo>
                        <a:pt x="4183" y="-1"/>
                      </a:moveTo>
                      <a:cubicBezTo>
                        <a:pt x="14304" y="1997"/>
                        <a:pt x="21600" y="10874"/>
                        <a:pt x="21600" y="21191"/>
                      </a:cubicBezTo>
                      <a:cubicBezTo>
                        <a:pt x="21600" y="30929"/>
                        <a:pt x="15082" y="39464"/>
                        <a:pt x="5687" y="42028"/>
                      </a:cubicBezTo>
                      <a:lnTo>
                        <a:pt x="0" y="21191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8" name="Arc 737"/>
                <p:cNvSpPr>
                  <a:spLocks noChangeAspect="1"/>
                </p:cNvSpPr>
                <p:nvPr/>
              </p:nvSpPr>
              <p:spPr bwMode="auto">
                <a:xfrm>
                  <a:off x="3279" y="3263"/>
                  <a:ext cx="98" cy="246"/>
                </a:xfrm>
                <a:custGeom>
                  <a:avLst/>
                  <a:gdLst>
                    <a:gd name="G0" fmla="+- 0 0 0"/>
                    <a:gd name="G1" fmla="+- 21230 0 0"/>
                    <a:gd name="G2" fmla="+- 21600 0 0"/>
                    <a:gd name="T0" fmla="*/ 3983 w 21600"/>
                    <a:gd name="T1" fmla="*/ 0 h 42174"/>
                    <a:gd name="T2" fmla="*/ 5281 w 21600"/>
                    <a:gd name="T3" fmla="*/ 42174 h 42174"/>
                    <a:gd name="T4" fmla="*/ 0 w 21600"/>
                    <a:gd name="T5" fmla="*/ 21230 h 42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74" fill="none" extrusionOk="0">
                      <a:moveTo>
                        <a:pt x="3982" y="0"/>
                      </a:moveTo>
                      <a:cubicBezTo>
                        <a:pt x="14198" y="1916"/>
                        <a:pt x="21600" y="10836"/>
                        <a:pt x="21600" y="21230"/>
                      </a:cubicBezTo>
                      <a:cubicBezTo>
                        <a:pt x="21600" y="31125"/>
                        <a:pt x="14876" y="39755"/>
                        <a:pt x="5281" y="42174"/>
                      </a:cubicBezTo>
                    </a:path>
                    <a:path w="21600" h="42174" stroke="0" extrusionOk="0">
                      <a:moveTo>
                        <a:pt x="3982" y="0"/>
                      </a:moveTo>
                      <a:cubicBezTo>
                        <a:pt x="14198" y="1916"/>
                        <a:pt x="21600" y="10836"/>
                        <a:pt x="21600" y="21230"/>
                      </a:cubicBezTo>
                      <a:cubicBezTo>
                        <a:pt x="21600" y="31125"/>
                        <a:pt x="14876" y="39755"/>
                        <a:pt x="5281" y="42174"/>
                      </a:cubicBezTo>
                      <a:lnTo>
                        <a:pt x="0" y="21230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9" name="Arc 738"/>
                <p:cNvSpPr>
                  <a:spLocks noChangeAspect="1"/>
                </p:cNvSpPr>
                <p:nvPr/>
              </p:nvSpPr>
              <p:spPr bwMode="auto">
                <a:xfrm>
                  <a:off x="3239" y="3285"/>
                  <a:ext cx="91" cy="206"/>
                </a:xfrm>
                <a:custGeom>
                  <a:avLst/>
                  <a:gdLst>
                    <a:gd name="G0" fmla="+- 0 0 0"/>
                    <a:gd name="G1" fmla="+- 21182 0 0"/>
                    <a:gd name="G2" fmla="+- 21600 0 0"/>
                    <a:gd name="T0" fmla="*/ 4230 w 21600"/>
                    <a:gd name="T1" fmla="*/ 0 h 42028"/>
                    <a:gd name="T2" fmla="*/ 5658 w 21600"/>
                    <a:gd name="T3" fmla="*/ 42028 h 42028"/>
                    <a:gd name="T4" fmla="*/ 0 w 21600"/>
                    <a:gd name="T5" fmla="*/ 21182 h 42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28" fill="none" extrusionOk="0">
                      <a:moveTo>
                        <a:pt x="4229" y="0"/>
                      </a:moveTo>
                      <a:cubicBezTo>
                        <a:pt x="14329" y="2017"/>
                        <a:pt x="21600" y="10883"/>
                        <a:pt x="21600" y="21182"/>
                      </a:cubicBezTo>
                      <a:cubicBezTo>
                        <a:pt x="21600" y="30932"/>
                        <a:pt x="15067" y="39473"/>
                        <a:pt x="5657" y="42027"/>
                      </a:cubicBezTo>
                    </a:path>
                    <a:path w="21600" h="42028" stroke="0" extrusionOk="0">
                      <a:moveTo>
                        <a:pt x="4229" y="0"/>
                      </a:moveTo>
                      <a:cubicBezTo>
                        <a:pt x="14329" y="2017"/>
                        <a:pt x="21600" y="10883"/>
                        <a:pt x="21600" y="21182"/>
                      </a:cubicBezTo>
                      <a:cubicBezTo>
                        <a:pt x="21600" y="30932"/>
                        <a:pt x="15067" y="39473"/>
                        <a:pt x="5657" y="42027"/>
                      </a:cubicBezTo>
                      <a:lnTo>
                        <a:pt x="0" y="21182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3" name="Arc 739"/>
              <p:cNvSpPr>
                <a:spLocks noChangeAspect="1"/>
              </p:cNvSpPr>
              <p:nvPr/>
            </p:nvSpPr>
            <p:spPr bwMode="auto">
              <a:xfrm>
                <a:off x="3207" y="3304"/>
                <a:ext cx="82" cy="179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5 w 21600"/>
                  <a:gd name="T1" fmla="*/ 0 h 41964"/>
                  <a:gd name="T2" fmla="*/ 5773 w 21600"/>
                  <a:gd name="T3" fmla="*/ 41964 h 41964"/>
                  <a:gd name="T4" fmla="*/ 0 w 21600"/>
                  <a:gd name="T5" fmla="*/ 21150 h 41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64" fill="none" extrusionOk="0">
                    <a:moveTo>
                      <a:pt x="4385" y="-1"/>
                    </a:moveTo>
                    <a:cubicBezTo>
                      <a:pt x="14411" y="2078"/>
                      <a:pt x="21600" y="10910"/>
                      <a:pt x="21600" y="21150"/>
                    </a:cubicBezTo>
                    <a:cubicBezTo>
                      <a:pt x="21600" y="30855"/>
                      <a:pt x="15125" y="39370"/>
                      <a:pt x="5773" y="41964"/>
                    </a:cubicBezTo>
                  </a:path>
                  <a:path w="21600" h="41964" stroke="0" extrusionOk="0">
                    <a:moveTo>
                      <a:pt x="4385" y="-1"/>
                    </a:moveTo>
                    <a:cubicBezTo>
                      <a:pt x="14411" y="2078"/>
                      <a:pt x="21600" y="10910"/>
                      <a:pt x="21600" y="21150"/>
                    </a:cubicBezTo>
                    <a:cubicBezTo>
                      <a:pt x="21600" y="30855"/>
                      <a:pt x="15125" y="39370"/>
                      <a:pt x="5773" y="41964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Arc 740"/>
              <p:cNvSpPr>
                <a:spLocks noChangeAspect="1"/>
              </p:cNvSpPr>
              <p:nvPr/>
            </p:nvSpPr>
            <p:spPr bwMode="auto">
              <a:xfrm>
                <a:off x="3173" y="3315"/>
                <a:ext cx="71" cy="155"/>
              </a:xfrm>
              <a:custGeom>
                <a:avLst/>
                <a:gdLst>
                  <a:gd name="G0" fmla="+- 0 0 0"/>
                  <a:gd name="G1" fmla="+- 21187 0 0"/>
                  <a:gd name="G2" fmla="+- 21600 0 0"/>
                  <a:gd name="T0" fmla="*/ 4204 w 21600"/>
                  <a:gd name="T1" fmla="*/ 0 h 42083"/>
                  <a:gd name="T2" fmla="*/ 5470 w 21600"/>
                  <a:gd name="T3" fmla="*/ 42083 h 42083"/>
                  <a:gd name="T4" fmla="*/ 0 w 21600"/>
                  <a:gd name="T5" fmla="*/ 21187 h 4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3" fill="none" extrusionOk="0">
                    <a:moveTo>
                      <a:pt x="4203" y="0"/>
                    </a:moveTo>
                    <a:cubicBezTo>
                      <a:pt x="14315" y="2006"/>
                      <a:pt x="21600" y="10878"/>
                      <a:pt x="21600" y="21187"/>
                    </a:cubicBezTo>
                    <a:cubicBezTo>
                      <a:pt x="21600" y="31009"/>
                      <a:pt x="14972" y="39595"/>
                      <a:pt x="5469" y="42082"/>
                    </a:cubicBezTo>
                  </a:path>
                  <a:path w="21600" h="42083" stroke="0" extrusionOk="0">
                    <a:moveTo>
                      <a:pt x="4203" y="0"/>
                    </a:moveTo>
                    <a:cubicBezTo>
                      <a:pt x="14315" y="2006"/>
                      <a:pt x="21600" y="10878"/>
                      <a:pt x="21600" y="21187"/>
                    </a:cubicBezTo>
                    <a:cubicBezTo>
                      <a:pt x="21600" y="31009"/>
                      <a:pt x="14972" y="39595"/>
                      <a:pt x="5469" y="42082"/>
                    </a:cubicBezTo>
                    <a:lnTo>
                      <a:pt x="0" y="21187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Arc 741"/>
              <p:cNvSpPr>
                <a:spLocks noChangeAspect="1"/>
              </p:cNvSpPr>
              <p:nvPr/>
            </p:nvSpPr>
            <p:spPr bwMode="auto">
              <a:xfrm>
                <a:off x="3145" y="3337"/>
                <a:ext cx="61" cy="119"/>
              </a:xfrm>
              <a:custGeom>
                <a:avLst/>
                <a:gdLst>
                  <a:gd name="G0" fmla="+- 0 0 0"/>
                  <a:gd name="G1" fmla="+- 21133 0 0"/>
                  <a:gd name="G2" fmla="+- 21600 0 0"/>
                  <a:gd name="T0" fmla="*/ 4467 w 21600"/>
                  <a:gd name="T1" fmla="*/ 0 h 41902"/>
                  <a:gd name="T2" fmla="*/ 5933 w 21600"/>
                  <a:gd name="T3" fmla="*/ 41902 h 41902"/>
                  <a:gd name="T4" fmla="*/ 0 w 21600"/>
                  <a:gd name="T5" fmla="*/ 21133 h 4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02" fill="none" extrusionOk="0">
                    <a:moveTo>
                      <a:pt x="4467" y="-1"/>
                    </a:moveTo>
                    <a:cubicBezTo>
                      <a:pt x="14454" y="2110"/>
                      <a:pt x="21600" y="10925"/>
                      <a:pt x="21600" y="21133"/>
                    </a:cubicBezTo>
                    <a:cubicBezTo>
                      <a:pt x="21600" y="30777"/>
                      <a:pt x="15206" y="39253"/>
                      <a:pt x="5933" y="41902"/>
                    </a:cubicBezTo>
                  </a:path>
                  <a:path w="21600" h="41902" stroke="0" extrusionOk="0">
                    <a:moveTo>
                      <a:pt x="4467" y="-1"/>
                    </a:moveTo>
                    <a:cubicBezTo>
                      <a:pt x="14454" y="2110"/>
                      <a:pt x="21600" y="10925"/>
                      <a:pt x="21600" y="21133"/>
                    </a:cubicBezTo>
                    <a:cubicBezTo>
                      <a:pt x="21600" y="30777"/>
                      <a:pt x="15206" y="39253"/>
                      <a:pt x="5933" y="41902"/>
                    </a:cubicBezTo>
                    <a:lnTo>
                      <a:pt x="0" y="21133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Arc 742"/>
              <p:cNvSpPr>
                <a:spLocks noChangeAspect="1"/>
              </p:cNvSpPr>
              <p:nvPr/>
            </p:nvSpPr>
            <p:spPr bwMode="auto">
              <a:xfrm>
                <a:off x="3134" y="3354"/>
                <a:ext cx="37" cy="91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7 w 21600"/>
                  <a:gd name="T1" fmla="*/ 0 h 42152"/>
                  <a:gd name="T2" fmla="*/ 5333 w 21600"/>
                  <a:gd name="T3" fmla="*/ 42152 h 42152"/>
                  <a:gd name="T4" fmla="*/ 0 w 21600"/>
                  <a:gd name="T5" fmla="*/ 21221 h 4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52" fill="none" extrusionOk="0">
                    <a:moveTo>
                      <a:pt x="4027" y="-1"/>
                    </a:moveTo>
                    <a:cubicBezTo>
                      <a:pt x="14221" y="1934"/>
                      <a:pt x="21600" y="10844"/>
                      <a:pt x="21600" y="21221"/>
                    </a:cubicBezTo>
                    <a:cubicBezTo>
                      <a:pt x="21600" y="31096"/>
                      <a:pt x="14902" y="39714"/>
                      <a:pt x="5333" y="42152"/>
                    </a:cubicBezTo>
                  </a:path>
                  <a:path w="21600" h="42152" stroke="0" extrusionOk="0">
                    <a:moveTo>
                      <a:pt x="4027" y="-1"/>
                    </a:moveTo>
                    <a:cubicBezTo>
                      <a:pt x="14221" y="1934"/>
                      <a:pt x="21600" y="10844"/>
                      <a:pt x="21600" y="21221"/>
                    </a:cubicBezTo>
                    <a:cubicBezTo>
                      <a:pt x="21600" y="31096"/>
                      <a:pt x="14902" y="39714"/>
                      <a:pt x="5333" y="42152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73" name="Picture 81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9206" y="5553393"/>
              <a:ext cx="642942" cy="61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" name="TextBox 173"/>
            <p:cNvSpPr txBox="1"/>
            <p:nvPr/>
          </p:nvSpPr>
          <p:spPr>
            <a:xfrm>
              <a:off x="750446" y="5696269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……</a:t>
              </a:r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826233" y="5767707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……</a:t>
              </a:r>
              <a:endParaRPr lang="en-US" dirty="0"/>
            </a:p>
          </p:txBody>
        </p:sp>
        <p:cxnSp>
          <p:nvCxnSpPr>
            <p:cNvPr id="176" name="Straight Connector 175"/>
            <p:cNvCxnSpPr/>
            <p:nvPr/>
          </p:nvCxnSpPr>
          <p:spPr>
            <a:xfrm>
              <a:off x="5104079" y="4329422"/>
              <a:ext cx="0" cy="42862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730"/>
            <p:cNvGrpSpPr>
              <a:grpSpLocks noChangeAspect="1"/>
            </p:cNvGrpSpPr>
            <p:nvPr/>
          </p:nvGrpSpPr>
          <p:grpSpPr bwMode="auto">
            <a:xfrm rot="16200000" flipH="1">
              <a:off x="4934839" y="5128876"/>
              <a:ext cx="372753" cy="345483"/>
              <a:chOff x="3134" y="3164"/>
              <a:chExt cx="448" cy="430"/>
            </a:xfrm>
          </p:grpSpPr>
          <p:grpSp>
            <p:nvGrpSpPr>
              <p:cNvPr id="178" name="Group 731"/>
              <p:cNvGrpSpPr>
                <a:grpSpLocks noChangeAspect="1"/>
              </p:cNvGrpSpPr>
              <p:nvPr/>
            </p:nvGrpSpPr>
            <p:grpSpPr bwMode="auto">
              <a:xfrm>
                <a:off x="3364" y="3164"/>
                <a:ext cx="218" cy="430"/>
                <a:chOff x="3364" y="3164"/>
                <a:chExt cx="218" cy="430"/>
              </a:xfrm>
            </p:grpSpPr>
            <p:sp>
              <p:nvSpPr>
                <p:cNvPr id="187" name="Arc 732"/>
                <p:cNvSpPr>
                  <a:spLocks noChangeAspect="1"/>
                </p:cNvSpPr>
                <p:nvPr/>
              </p:nvSpPr>
              <p:spPr bwMode="auto">
                <a:xfrm>
                  <a:off x="3448" y="3164"/>
                  <a:ext cx="134" cy="430"/>
                </a:xfrm>
                <a:custGeom>
                  <a:avLst/>
                  <a:gdLst>
                    <a:gd name="G0" fmla="+- 0 0 0"/>
                    <a:gd name="G1" fmla="+- 21194 0 0"/>
                    <a:gd name="G2" fmla="+- 21600 0 0"/>
                    <a:gd name="T0" fmla="*/ 4169 w 21600"/>
                    <a:gd name="T1" fmla="*/ 0 h 42049"/>
                    <a:gd name="T2" fmla="*/ 5625 w 21600"/>
                    <a:gd name="T3" fmla="*/ 42049 h 42049"/>
                    <a:gd name="T4" fmla="*/ 0 w 21600"/>
                    <a:gd name="T5" fmla="*/ 21194 h 42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9" fill="none" extrusionOk="0">
                      <a:moveTo>
                        <a:pt x="4168" y="0"/>
                      </a:moveTo>
                      <a:cubicBezTo>
                        <a:pt x="14296" y="1992"/>
                        <a:pt x="21600" y="10871"/>
                        <a:pt x="21600" y="21194"/>
                      </a:cubicBezTo>
                      <a:cubicBezTo>
                        <a:pt x="21600" y="30957"/>
                        <a:pt x="15051" y="39506"/>
                        <a:pt x="5624" y="42048"/>
                      </a:cubicBezTo>
                    </a:path>
                    <a:path w="21600" h="42049" stroke="0" extrusionOk="0">
                      <a:moveTo>
                        <a:pt x="4168" y="0"/>
                      </a:moveTo>
                      <a:cubicBezTo>
                        <a:pt x="14296" y="1992"/>
                        <a:pt x="21600" y="10871"/>
                        <a:pt x="21600" y="21194"/>
                      </a:cubicBezTo>
                      <a:cubicBezTo>
                        <a:pt x="21600" y="30957"/>
                        <a:pt x="15051" y="39506"/>
                        <a:pt x="5624" y="42048"/>
                      </a:cubicBezTo>
                      <a:lnTo>
                        <a:pt x="0" y="21194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8" name="Arc 733"/>
                <p:cNvSpPr>
                  <a:spLocks noChangeAspect="1"/>
                </p:cNvSpPr>
                <p:nvPr/>
              </p:nvSpPr>
              <p:spPr bwMode="auto">
                <a:xfrm>
                  <a:off x="3410" y="3192"/>
                  <a:ext cx="116" cy="370"/>
                </a:xfrm>
                <a:custGeom>
                  <a:avLst/>
                  <a:gdLst>
                    <a:gd name="G0" fmla="+- 0 0 0"/>
                    <a:gd name="G1" fmla="+- 21171 0 0"/>
                    <a:gd name="G2" fmla="+- 21600 0 0"/>
                    <a:gd name="T0" fmla="*/ 4284 w 21600"/>
                    <a:gd name="T1" fmla="*/ 0 h 42034"/>
                    <a:gd name="T2" fmla="*/ 5596 w 21600"/>
                    <a:gd name="T3" fmla="*/ 42034 h 42034"/>
                    <a:gd name="T4" fmla="*/ 0 w 21600"/>
                    <a:gd name="T5" fmla="*/ 21171 h 42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34" fill="none" extrusionOk="0">
                      <a:moveTo>
                        <a:pt x="4283" y="0"/>
                      </a:moveTo>
                      <a:cubicBezTo>
                        <a:pt x="14357" y="2038"/>
                        <a:pt x="21600" y="10893"/>
                        <a:pt x="21600" y="21171"/>
                      </a:cubicBezTo>
                      <a:cubicBezTo>
                        <a:pt x="21600" y="30945"/>
                        <a:pt x="15036" y="39501"/>
                        <a:pt x="5595" y="42033"/>
                      </a:cubicBezTo>
                    </a:path>
                    <a:path w="21600" h="42034" stroke="0" extrusionOk="0">
                      <a:moveTo>
                        <a:pt x="4283" y="0"/>
                      </a:moveTo>
                      <a:cubicBezTo>
                        <a:pt x="14357" y="2038"/>
                        <a:pt x="21600" y="10893"/>
                        <a:pt x="21600" y="21171"/>
                      </a:cubicBezTo>
                      <a:cubicBezTo>
                        <a:pt x="21600" y="30945"/>
                        <a:pt x="15036" y="39501"/>
                        <a:pt x="5595" y="42033"/>
                      </a:cubicBezTo>
                      <a:lnTo>
                        <a:pt x="0" y="21171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9" name="Arc 734"/>
                <p:cNvSpPr>
                  <a:spLocks noChangeAspect="1"/>
                </p:cNvSpPr>
                <p:nvPr/>
              </p:nvSpPr>
              <p:spPr bwMode="auto">
                <a:xfrm>
                  <a:off x="3364" y="3224"/>
                  <a:ext cx="108" cy="311"/>
                </a:xfrm>
                <a:custGeom>
                  <a:avLst/>
                  <a:gdLst>
                    <a:gd name="G0" fmla="+- 0 0 0"/>
                    <a:gd name="G1" fmla="+- 21189 0 0"/>
                    <a:gd name="G2" fmla="+- 21600 0 0"/>
                    <a:gd name="T0" fmla="*/ 4192 w 21600"/>
                    <a:gd name="T1" fmla="*/ 0 h 42048"/>
                    <a:gd name="T2" fmla="*/ 5608 w 21600"/>
                    <a:gd name="T3" fmla="*/ 42048 h 42048"/>
                    <a:gd name="T4" fmla="*/ 0 w 21600"/>
                    <a:gd name="T5" fmla="*/ 21189 h 42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8" fill="none" extrusionOk="0">
                      <a:moveTo>
                        <a:pt x="4192" y="-1"/>
                      </a:moveTo>
                      <a:cubicBezTo>
                        <a:pt x="14309" y="2001"/>
                        <a:pt x="21600" y="10875"/>
                        <a:pt x="21600" y="21189"/>
                      </a:cubicBezTo>
                      <a:cubicBezTo>
                        <a:pt x="21600" y="30958"/>
                        <a:pt x="15042" y="39511"/>
                        <a:pt x="5608" y="42048"/>
                      </a:cubicBezTo>
                    </a:path>
                    <a:path w="21600" h="42048" stroke="0" extrusionOk="0">
                      <a:moveTo>
                        <a:pt x="4192" y="-1"/>
                      </a:moveTo>
                      <a:cubicBezTo>
                        <a:pt x="14309" y="2001"/>
                        <a:pt x="21600" y="10875"/>
                        <a:pt x="21600" y="21189"/>
                      </a:cubicBezTo>
                      <a:cubicBezTo>
                        <a:pt x="21600" y="30958"/>
                        <a:pt x="15042" y="39511"/>
                        <a:pt x="5608" y="42048"/>
                      </a:cubicBezTo>
                      <a:lnTo>
                        <a:pt x="0" y="21189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9" name="Group 735"/>
              <p:cNvGrpSpPr>
                <a:grpSpLocks noChangeAspect="1"/>
              </p:cNvGrpSpPr>
              <p:nvPr/>
            </p:nvGrpSpPr>
            <p:grpSpPr bwMode="auto">
              <a:xfrm>
                <a:off x="3239" y="3246"/>
                <a:ext cx="184" cy="284"/>
                <a:chOff x="3239" y="3246"/>
                <a:chExt cx="184" cy="284"/>
              </a:xfrm>
            </p:grpSpPr>
            <p:sp>
              <p:nvSpPr>
                <p:cNvPr id="184" name="Arc 736"/>
                <p:cNvSpPr>
                  <a:spLocks noChangeAspect="1"/>
                </p:cNvSpPr>
                <p:nvPr/>
              </p:nvSpPr>
              <p:spPr bwMode="auto">
                <a:xfrm>
                  <a:off x="3310" y="3246"/>
                  <a:ext cx="113" cy="284"/>
                </a:xfrm>
                <a:custGeom>
                  <a:avLst/>
                  <a:gdLst>
                    <a:gd name="G0" fmla="+- 0 0 0"/>
                    <a:gd name="G1" fmla="+- 21191 0 0"/>
                    <a:gd name="G2" fmla="+- 21600 0 0"/>
                    <a:gd name="T0" fmla="*/ 4183 w 21600"/>
                    <a:gd name="T1" fmla="*/ 0 h 42029"/>
                    <a:gd name="T2" fmla="*/ 5688 w 21600"/>
                    <a:gd name="T3" fmla="*/ 42029 h 42029"/>
                    <a:gd name="T4" fmla="*/ 0 w 21600"/>
                    <a:gd name="T5" fmla="*/ 21191 h 42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29" fill="none" extrusionOk="0">
                      <a:moveTo>
                        <a:pt x="4183" y="-1"/>
                      </a:moveTo>
                      <a:cubicBezTo>
                        <a:pt x="14304" y="1997"/>
                        <a:pt x="21600" y="10874"/>
                        <a:pt x="21600" y="21191"/>
                      </a:cubicBezTo>
                      <a:cubicBezTo>
                        <a:pt x="21600" y="30929"/>
                        <a:pt x="15082" y="39464"/>
                        <a:pt x="5687" y="42028"/>
                      </a:cubicBezTo>
                    </a:path>
                    <a:path w="21600" h="42029" stroke="0" extrusionOk="0">
                      <a:moveTo>
                        <a:pt x="4183" y="-1"/>
                      </a:moveTo>
                      <a:cubicBezTo>
                        <a:pt x="14304" y="1997"/>
                        <a:pt x="21600" y="10874"/>
                        <a:pt x="21600" y="21191"/>
                      </a:cubicBezTo>
                      <a:cubicBezTo>
                        <a:pt x="21600" y="30929"/>
                        <a:pt x="15082" y="39464"/>
                        <a:pt x="5687" y="42028"/>
                      </a:cubicBezTo>
                      <a:lnTo>
                        <a:pt x="0" y="21191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" name="Arc 737"/>
                <p:cNvSpPr>
                  <a:spLocks noChangeAspect="1"/>
                </p:cNvSpPr>
                <p:nvPr/>
              </p:nvSpPr>
              <p:spPr bwMode="auto">
                <a:xfrm>
                  <a:off x="3279" y="3263"/>
                  <a:ext cx="98" cy="246"/>
                </a:xfrm>
                <a:custGeom>
                  <a:avLst/>
                  <a:gdLst>
                    <a:gd name="G0" fmla="+- 0 0 0"/>
                    <a:gd name="G1" fmla="+- 21230 0 0"/>
                    <a:gd name="G2" fmla="+- 21600 0 0"/>
                    <a:gd name="T0" fmla="*/ 3983 w 21600"/>
                    <a:gd name="T1" fmla="*/ 0 h 42174"/>
                    <a:gd name="T2" fmla="*/ 5281 w 21600"/>
                    <a:gd name="T3" fmla="*/ 42174 h 42174"/>
                    <a:gd name="T4" fmla="*/ 0 w 21600"/>
                    <a:gd name="T5" fmla="*/ 21230 h 42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74" fill="none" extrusionOk="0">
                      <a:moveTo>
                        <a:pt x="3982" y="0"/>
                      </a:moveTo>
                      <a:cubicBezTo>
                        <a:pt x="14198" y="1916"/>
                        <a:pt x="21600" y="10836"/>
                        <a:pt x="21600" y="21230"/>
                      </a:cubicBezTo>
                      <a:cubicBezTo>
                        <a:pt x="21600" y="31125"/>
                        <a:pt x="14876" y="39755"/>
                        <a:pt x="5281" y="42174"/>
                      </a:cubicBezTo>
                    </a:path>
                    <a:path w="21600" h="42174" stroke="0" extrusionOk="0">
                      <a:moveTo>
                        <a:pt x="3982" y="0"/>
                      </a:moveTo>
                      <a:cubicBezTo>
                        <a:pt x="14198" y="1916"/>
                        <a:pt x="21600" y="10836"/>
                        <a:pt x="21600" y="21230"/>
                      </a:cubicBezTo>
                      <a:cubicBezTo>
                        <a:pt x="21600" y="31125"/>
                        <a:pt x="14876" y="39755"/>
                        <a:pt x="5281" y="42174"/>
                      </a:cubicBezTo>
                      <a:lnTo>
                        <a:pt x="0" y="21230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6" name="Arc 738"/>
                <p:cNvSpPr>
                  <a:spLocks noChangeAspect="1"/>
                </p:cNvSpPr>
                <p:nvPr/>
              </p:nvSpPr>
              <p:spPr bwMode="auto">
                <a:xfrm>
                  <a:off x="3239" y="3285"/>
                  <a:ext cx="91" cy="206"/>
                </a:xfrm>
                <a:custGeom>
                  <a:avLst/>
                  <a:gdLst>
                    <a:gd name="G0" fmla="+- 0 0 0"/>
                    <a:gd name="G1" fmla="+- 21182 0 0"/>
                    <a:gd name="G2" fmla="+- 21600 0 0"/>
                    <a:gd name="T0" fmla="*/ 4230 w 21600"/>
                    <a:gd name="T1" fmla="*/ 0 h 42028"/>
                    <a:gd name="T2" fmla="*/ 5658 w 21600"/>
                    <a:gd name="T3" fmla="*/ 42028 h 42028"/>
                    <a:gd name="T4" fmla="*/ 0 w 21600"/>
                    <a:gd name="T5" fmla="*/ 21182 h 42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28" fill="none" extrusionOk="0">
                      <a:moveTo>
                        <a:pt x="4229" y="0"/>
                      </a:moveTo>
                      <a:cubicBezTo>
                        <a:pt x="14329" y="2017"/>
                        <a:pt x="21600" y="10883"/>
                        <a:pt x="21600" y="21182"/>
                      </a:cubicBezTo>
                      <a:cubicBezTo>
                        <a:pt x="21600" y="30932"/>
                        <a:pt x="15067" y="39473"/>
                        <a:pt x="5657" y="42027"/>
                      </a:cubicBezTo>
                    </a:path>
                    <a:path w="21600" h="42028" stroke="0" extrusionOk="0">
                      <a:moveTo>
                        <a:pt x="4229" y="0"/>
                      </a:moveTo>
                      <a:cubicBezTo>
                        <a:pt x="14329" y="2017"/>
                        <a:pt x="21600" y="10883"/>
                        <a:pt x="21600" y="21182"/>
                      </a:cubicBezTo>
                      <a:cubicBezTo>
                        <a:pt x="21600" y="30932"/>
                        <a:pt x="15067" y="39473"/>
                        <a:pt x="5657" y="42027"/>
                      </a:cubicBezTo>
                      <a:lnTo>
                        <a:pt x="0" y="21182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80" name="Arc 739"/>
              <p:cNvSpPr>
                <a:spLocks noChangeAspect="1"/>
              </p:cNvSpPr>
              <p:nvPr/>
            </p:nvSpPr>
            <p:spPr bwMode="auto">
              <a:xfrm>
                <a:off x="3207" y="3304"/>
                <a:ext cx="82" cy="179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5 w 21600"/>
                  <a:gd name="T1" fmla="*/ 0 h 41964"/>
                  <a:gd name="T2" fmla="*/ 5773 w 21600"/>
                  <a:gd name="T3" fmla="*/ 41964 h 41964"/>
                  <a:gd name="T4" fmla="*/ 0 w 21600"/>
                  <a:gd name="T5" fmla="*/ 21150 h 41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64" fill="none" extrusionOk="0">
                    <a:moveTo>
                      <a:pt x="4385" y="-1"/>
                    </a:moveTo>
                    <a:cubicBezTo>
                      <a:pt x="14411" y="2078"/>
                      <a:pt x="21600" y="10910"/>
                      <a:pt x="21600" y="21150"/>
                    </a:cubicBezTo>
                    <a:cubicBezTo>
                      <a:pt x="21600" y="30855"/>
                      <a:pt x="15125" y="39370"/>
                      <a:pt x="5773" y="41964"/>
                    </a:cubicBezTo>
                  </a:path>
                  <a:path w="21600" h="41964" stroke="0" extrusionOk="0">
                    <a:moveTo>
                      <a:pt x="4385" y="-1"/>
                    </a:moveTo>
                    <a:cubicBezTo>
                      <a:pt x="14411" y="2078"/>
                      <a:pt x="21600" y="10910"/>
                      <a:pt x="21600" y="21150"/>
                    </a:cubicBezTo>
                    <a:cubicBezTo>
                      <a:pt x="21600" y="30855"/>
                      <a:pt x="15125" y="39370"/>
                      <a:pt x="5773" y="41964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Arc 740"/>
              <p:cNvSpPr>
                <a:spLocks noChangeAspect="1"/>
              </p:cNvSpPr>
              <p:nvPr/>
            </p:nvSpPr>
            <p:spPr bwMode="auto">
              <a:xfrm>
                <a:off x="3173" y="3315"/>
                <a:ext cx="71" cy="155"/>
              </a:xfrm>
              <a:custGeom>
                <a:avLst/>
                <a:gdLst>
                  <a:gd name="G0" fmla="+- 0 0 0"/>
                  <a:gd name="G1" fmla="+- 21187 0 0"/>
                  <a:gd name="G2" fmla="+- 21600 0 0"/>
                  <a:gd name="T0" fmla="*/ 4204 w 21600"/>
                  <a:gd name="T1" fmla="*/ 0 h 42083"/>
                  <a:gd name="T2" fmla="*/ 5470 w 21600"/>
                  <a:gd name="T3" fmla="*/ 42083 h 42083"/>
                  <a:gd name="T4" fmla="*/ 0 w 21600"/>
                  <a:gd name="T5" fmla="*/ 21187 h 4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3" fill="none" extrusionOk="0">
                    <a:moveTo>
                      <a:pt x="4203" y="0"/>
                    </a:moveTo>
                    <a:cubicBezTo>
                      <a:pt x="14315" y="2006"/>
                      <a:pt x="21600" y="10878"/>
                      <a:pt x="21600" y="21187"/>
                    </a:cubicBezTo>
                    <a:cubicBezTo>
                      <a:pt x="21600" y="31009"/>
                      <a:pt x="14972" y="39595"/>
                      <a:pt x="5469" y="42082"/>
                    </a:cubicBezTo>
                  </a:path>
                  <a:path w="21600" h="42083" stroke="0" extrusionOk="0">
                    <a:moveTo>
                      <a:pt x="4203" y="0"/>
                    </a:moveTo>
                    <a:cubicBezTo>
                      <a:pt x="14315" y="2006"/>
                      <a:pt x="21600" y="10878"/>
                      <a:pt x="21600" y="21187"/>
                    </a:cubicBezTo>
                    <a:cubicBezTo>
                      <a:pt x="21600" y="31009"/>
                      <a:pt x="14972" y="39595"/>
                      <a:pt x="5469" y="42082"/>
                    </a:cubicBezTo>
                    <a:lnTo>
                      <a:pt x="0" y="21187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Arc 741"/>
              <p:cNvSpPr>
                <a:spLocks noChangeAspect="1"/>
              </p:cNvSpPr>
              <p:nvPr/>
            </p:nvSpPr>
            <p:spPr bwMode="auto">
              <a:xfrm>
                <a:off x="3145" y="3337"/>
                <a:ext cx="61" cy="119"/>
              </a:xfrm>
              <a:custGeom>
                <a:avLst/>
                <a:gdLst>
                  <a:gd name="G0" fmla="+- 0 0 0"/>
                  <a:gd name="G1" fmla="+- 21133 0 0"/>
                  <a:gd name="G2" fmla="+- 21600 0 0"/>
                  <a:gd name="T0" fmla="*/ 4467 w 21600"/>
                  <a:gd name="T1" fmla="*/ 0 h 41902"/>
                  <a:gd name="T2" fmla="*/ 5933 w 21600"/>
                  <a:gd name="T3" fmla="*/ 41902 h 41902"/>
                  <a:gd name="T4" fmla="*/ 0 w 21600"/>
                  <a:gd name="T5" fmla="*/ 21133 h 4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02" fill="none" extrusionOk="0">
                    <a:moveTo>
                      <a:pt x="4467" y="-1"/>
                    </a:moveTo>
                    <a:cubicBezTo>
                      <a:pt x="14454" y="2110"/>
                      <a:pt x="21600" y="10925"/>
                      <a:pt x="21600" y="21133"/>
                    </a:cubicBezTo>
                    <a:cubicBezTo>
                      <a:pt x="21600" y="30777"/>
                      <a:pt x="15206" y="39253"/>
                      <a:pt x="5933" y="41902"/>
                    </a:cubicBezTo>
                  </a:path>
                  <a:path w="21600" h="41902" stroke="0" extrusionOk="0">
                    <a:moveTo>
                      <a:pt x="4467" y="-1"/>
                    </a:moveTo>
                    <a:cubicBezTo>
                      <a:pt x="14454" y="2110"/>
                      <a:pt x="21600" y="10925"/>
                      <a:pt x="21600" y="21133"/>
                    </a:cubicBezTo>
                    <a:cubicBezTo>
                      <a:pt x="21600" y="30777"/>
                      <a:pt x="15206" y="39253"/>
                      <a:pt x="5933" y="41902"/>
                    </a:cubicBezTo>
                    <a:lnTo>
                      <a:pt x="0" y="21133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Arc 742"/>
              <p:cNvSpPr>
                <a:spLocks noChangeAspect="1"/>
              </p:cNvSpPr>
              <p:nvPr/>
            </p:nvSpPr>
            <p:spPr bwMode="auto">
              <a:xfrm>
                <a:off x="3134" y="3354"/>
                <a:ext cx="37" cy="91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7 w 21600"/>
                  <a:gd name="T1" fmla="*/ 0 h 42152"/>
                  <a:gd name="T2" fmla="*/ 5333 w 21600"/>
                  <a:gd name="T3" fmla="*/ 42152 h 42152"/>
                  <a:gd name="T4" fmla="*/ 0 w 21600"/>
                  <a:gd name="T5" fmla="*/ 21221 h 4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52" fill="none" extrusionOk="0">
                    <a:moveTo>
                      <a:pt x="4027" y="-1"/>
                    </a:moveTo>
                    <a:cubicBezTo>
                      <a:pt x="14221" y="1934"/>
                      <a:pt x="21600" y="10844"/>
                      <a:pt x="21600" y="21221"/>
                    </a:cubicBezTo>
                    <a:cubicBezTo>
                      <a:pt x="21600" y="31096"/>
                      <a:pt x="14902" y="39714"/>
                      <a:pt x="5333" y="42152"/>
                    </a:cubicBezTo>
                  </a:path>
                  <a:path w="21600" h="42152" stroke="0" extrusionOk="0">
                    <a:moveTo>
                      <a:pt x="4027" y="-1"/>
                    </a:moveTo>
                    <a:cubicBezTo>
                      <a:pt x="14221" y="1934"/>
                      <a:pt x="21600" y="10844"/>
                      <a:pt x="21600" y="21221"/>
                    </a:cubicBezTo>
                    <a:cubicBezTo>
                      <a:pt x="21600" y="31096"/>
                      <a:pt x="14902" y="39714"/>
                      <a:pt x="5333" y="42152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90" name="Picture 81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8032" y="5553393"/>
              <a:ext cx="642942" cy="61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1" name="TextBox 190"/>
            <p:cNvSpPr txBox="1"/>
            <p:nvPr/>
          </p:nvSpPr>
          <p:spPr>
            <a:xfrm>
              <a:off x="4755059" y="5767707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……</a:t>
              </a:r>
              <a:endParaRPr lang="en-US" dirty="0"/>
            </a:p>
          </p:txBody>
        </p:sp>
        <p:cxnSp>
          <p:nvCxnSpPr>
            <p:cNvPr id="192" name="Straight Connector 191"/>
            <p:cNvCxnSpPr/>
            <p:nvPr/>
          </p:nvCxnSpPr>
          <p:spPr>
            <a:xfrm>
              <a:off x="7318657" y="4329422"/>
              <a:ext cx="0" cy="42862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730"/>
            <p:cNvGrpSpPr>
              <a:grpSpLocks noChangeAspect="1"/>
            </p:cNvGrpSpPr>
            <p:nvPr/>
          </p:nvGrpSpPr>
          <p:grpSpPr bwMode="auto">
            <a:xfrm rot="16200000" flipH="1">
              <a:off x="7149417" y="5111911"/>
              <a:ext cx="372753" cy="345483"/>
              <a:chOff x="3134" y="3164"/>
              <a:chExt cx="448" cy="430"/>
            </a:xfrm>
          </p:grpSpPr>
          <p:grpSp>
            <p:nvGrpSpPr>
              <p:cNvPr id="194" name="Group 731"/>
              <p:cNvGrpSpPr>
                <a:grpSpLocks noChangeAspect="1"/>
              </p:cNvGrpSpPr>
              <p:nvPr/>
            </p:nvGrpSpPr>
            <p:grpSpPr bwMode="auto">
              <a:xfrm>
                <a:off x="3364" y="3164"/>
                <a:ext cx="218" cy="430"/>
                <a:chOff x="3364" y="3164"/>
                <a:chExt cx="218" cy="430"/>
              </a:xfrm>
            </p:grpSpPr>
            <p:sp>
              <p:nvSpPr>
                <p:cNvPr id="203" name="Arc 732"/>
                <p:cNvSpPr>
                  <a:spLocks noChangeAspect="1"/>
                </p:cNvSpPr>
                <p:nvPr/>
              </p:nvSpPr>
              <p:spPr bwMode="auto">
                <a:xfrm>
                  <a:off x="3448" y="3164"/>
                  <a:ext cx="134" cy="430"/>
                </a:xfrm>
                <a:custGeom>
                  <a:avLst/>
                  <a:gdLst>
                    <a:gd name="G0" fmla="+- 0 0 0"/>
                    <a:gd name="G1" fmla="+- 21194 0 0"/>
                    <a:gd name="G2" fmla="+- 21600 0 0"/>
                    <a:gd name="T0" fmla="*/ 4169 w 21600"/>
                    <a:gd name="T1" fmla="*/ 0 h 42049"/>
                    <a:gd name="T2" fmla="*/ 5625 w 21600"/>
                    <a:gd name="T3" fmla="*/ 42049 h 42049"/>
                    <a:gd name="T4" fmla="*/ 0 w 21600"/>
                    <a:gd name="T5" fmla="*/ 21194 h 420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9" fill="none" extrusionOk="0">
                      <a:moveTo>
                        <a:pt x="4168" y="0"/>
                      </a:moveTo>
                      <a:cubicBezTo>
                        <a:pt x="14296" y="1992"/>
                        <a:pt x="21600" y="10871"/>
                        <a:pt x="21600" y="21194"/>
                      </a:cubicBezTo>
                      <a:cubicBezTo>
                        <a:pt x="21600" y="30957"/>
                        <a:pt x="15051" y="39506"/>
                        <a:pt x="5624" y="42048"/>
                      </a:cubicBezTo>
                    </a:path>
                    <a:path w="21600" h="42049" stroke="0" extrusionOk="0">
                      <a:moveTo>
                        <a:pt x="4168" y="0"/>
                      </a:moveTo>
                      <a:cubicBezTo>
                        <a:pt x="14296" y="1992"/>
                        <a:pt x="21600" y="10871"/>
                        <a:pt x="21600" y="21194"/>
                      </a:cubicBezTo>
                      <a:cubicBezTo>
                        <a:pt x="21600" y="30957"/>
                        <a:pt x="15051" y="39506"/>
                        <a:pt x="5624" y="42048"/>
                      </a:cubicBezTo>
                      <a:lnTo>
                        <a:pt x="0" y="21194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4" name="Arc 733"/>
                <p:cNvSpPr>
                  <a:spLocks noChangeAspect="1"/>
                </p:cNvSpPr>
                <p:nvPr/>
              </p:nvSpPr>
              <p:spPr bwMode="auto">
                <a:xfrm>
                  <a:off x="3410" y="3192"/>
                  <a:ext cx="116" cy="370"/>
                </a:xfrm>
                <a:custGeom>
                  <a:avLst/>
                  <a:gdLst>
                    <a:gd name="G0" fmla="+- 0 0 0"/>
                    <a:gd name="G1" fmla="+- 21171 0 0"/>
                    <a:gd name="G2" fmla="+- 21600 0 0"/>
                    <a:gd name="T0" fmla="*/ 4284 w 21600"/>
                    <a:gd name="T1" fmla="*/ 0 h 42034"/>
                    <a:gd name="T2" fmla="*/ 5596 w 21600"/>
                    <a:gd name="T3" fmla="*/ 42034 h 42034"/>
                    <a:gd name="T4" fmla="*/ 0 w 21600"/>
                    <a:gd name="T5" fmla="*/ 21171 h 420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34" fill="none" extrusionOk="0">
                      <a:moveTo>
                        <a:pt x="4283" y="0"/>
                      </a:moveTo>
                      <a:cubicBezTo>
                        <a:pt x="14357" y="2038"/>
                        <a:pt x="21600" y="10893"/>
                        <a:pt x="21600" y="21171"/>
                      </a:cubicBezTo>
                      <a:cubicBezTo>
                        <a:pt x="21600" y="30945"/>
                        <a:pt x="15036" y="39501"/>
                        <a:pt x="5595" y="42033"/>
                      </a:cubicBezTo>
                    </a:path>
                    <a:path w="21600" h="42034" stroke="0" extrusionOk="0">
                      <a:moveTo>
                        <a:pt x="4283" y="0"/>
                      </a:moveTo>
                      <a:cubicBezTo>
                        <a:pt x="14357" y="2038"/>
                        <a:pt x="21600" y="10893"/>
                        <a:pt x="21600" y="21171"/>
                      </a:cubicBezTo>
                      <a:cubicBezTo>
                        <a:pt x="21600" y="30945"/>
                        <a:pt x="15036" y="39501"/>
                        <a:pt x="5595" y="42033"/>
                      </a:cubicBezTo>
                      <a:lnTo>
                        <a:pt x="0" y="21171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5" name="Arc 734"/>
                <p:cNvSpPr>
                  <a:spLocks noChangeAspect="1"/>
                </p:cNvSpPr>
                <p:nvPr/>
              </p:nvSpPr>
              <p:spPr bwMode="auto">
                <a:xfrm>
                  <a:off x="3364" y="3224"/>
                  <a:ext cx="108" cy="311"/>
                </a:xfrm>
                <a:custGeom>
                  <a:avLst/>
                  <a:gdLst>
                    <a:gd name="G0" fmla="+- 0 0 0"/>
                    <a:gd name="G1" fmla="+- 21189 0 0"/>
                    <a:gd name="G2" fmla="+- 21600 0 0"/>
                    <a:gd name="T0" fmla="*/ 4192 w 21600"/>
                    <a:gd name="T1" fmla="*/ 0 h 42048"/>
                    <a:gd name="T2" fmla="*/ 5608 w 21600"/>
                    <a:gd name="T3" fmla="*/ 42048 h 42048"/>
                    <a:gd name="T4" fmla="*/ 0 w 21600"/>
                    <a:gd name="T5" fmla="*/ 21189 h 42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48" fill="none" extrusionOk="0">
                      <a:moveTo>
                        <a:pt x="4192" y="-1"/>
                      </a:moveTo>
                      <a:cubicBezTo>
                        <a:pt x="14309" y="2001"/>
                        <a:pt x="21600" y="10875"/>
                        <a:pt x="21600" y="21189"/>
                      </a:cubicBezTo>
                      <a:cubicBezTo>
                        <a:pt x="21600" y="30958"/>
                        <a:pt x="15042" y="39511"/>
                        <a:pt x="5608" y="42048"/>
                      </a:cubicBezTo>
                    </a:path>
                    <a:path w="21600" h="42048" stroke="0" extrusionOk="0">
                      <a:moveTo>
                        <a:pt x="4192" y="-1"/>
                      </a:moveTo>
                      <a:cubicBezTo>
                        <a:pt x="14309" y="2001"/>
                        <a:pt x="21600" y="10875"/>
                        <a:pt x="21600" y="21189"/>
                      </a:cubicBezTo>
                      <a:cubicBezTo>
                        <a:pt x="21600" y="30958"/>
                        <a:pt x="15042" y="39511"/>
                        <a:pt x="5608" y="42048"/>
                      </a:cubicBezTo>
                      <a:lnTo>
                        <a:pt x="0" y="21189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" name="Group 735"/>
              <p:cNvGrpSpPr>
                <a:grpSpLocks noChangeAspect="1"/>
              </p:cNvGrpSpPr>
              <p:nvPr/>
            </p:nvGrpSpPr>
            <p:grpSpPr bwMode="auto">
              <a:xfrm>
                <a:off x="3239" y="3246"/>
                <a:ext cx="184" cy="284"/>
                <a:chOff x="3239" y="3246"/>
                <a:chExt cx="184" cy="284"/>
              </a:xfrm>
            </p:grpSpPr>
            <p:sp>
              <p:nvSpPr>
                <p:cNvPr id="200" name="Arc 736"/>
                <p:cNvSpPr>
                  <a:spLocks noChangeAspect="1"/>
                </p:cNvSpPr>
                <p:nvPr/>
              </p:nvSpPr>
              <p:spPr bwMode="auto">
                <a:xfrm>
                  <a:off x="3310" y="3246"/>
                  <a:ext cx="113" cy="284"/>
                </a:xfrm>
                <a:custGeom>
                  <a:avLst/>
                  <a:gdLst>
                    <a:gd name="G0" fmla="+- 0 0 0"/>
                    <a:gd name="G1" fmla="+- 21191 0 0"/>
                    <a:gd name="G2" fmla="+- 21600 0 0"/>
                    <a:gd name="T0" fmla="*/ 4183 w 21600"/>
                    <a:gd name="T1" fmla="*/ 0 h 42029"/>
                    <a:gd name="T2" fmla="*/ 5688 w 21600"/>
                    <a:gd name="T3" fmla="*/ 42029 h 42029"/>
                    <a:gd name="T4" fmla="*/ 0 w 21600"/>
                    <a:gd name="T5" fmla="*/ 21191 h 42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29" fill="none" extrusionOk="0">
                      <a:moveTo>
                        <a:pt x="4183" y="-1"/>
                      </a:moveTo>
                      <a:cubicBezTo>
                        <a:pt x="14304" y="1997"/>
                        <a:pt x="21600" y="10874"/>
                        <a:pt x="21600" y="21191"/>
                      </a:cubicBezTo>
                      <a:cubicBezTo>
                        <a:pt x="21600" y="30929"/>
                        <a:pt x="15082" y="39464"/>
                        <a:pt x="5687" y="42028"/>
                      </a:cubicBezTo>
                    </a:path>
                    <a:path w="21600" h="42029" stroke="0" extrusionOk="0">
                      <a:moveTo>
                        <a:pt x="4183" y="-1"/>
                      </a:moveTo>
                      <a:cubicBezTo>
                        <a:pt x="14304" y="1997"/>
                        <a:pt x="21600" y="10874"/>
                        <a:pt x="21600" y="21191"/>
                      </a:cubicBezTo>
                      <a:cubicBezTo>
                        <a:pt x="21600" y="30929"/>
                        <a:pt x="15082" y="39464"/>
                        <a:pt x="5687" y="42028"/>
                      </a:cubicBezTo>
                      <a:lnTo>
                        <a:pt x="0" y="21191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" name="Arc 737"/>
                <p:cNvSpPr>
                  <a:spLocks noChangeAspect="1"/>
                </p:cNvSpPr>
                <p:nvPr/>
              </p:nvSpPr>
              <p:spPr bwMode="auto">
                <a:xfrm>
                  <a:off x="3279" y="3263"/>
                  <a:ext cx="98" cy="246"/>
                </a:xfrm>
                <a:custGeom>
                  <a:avLst/>
                  <a:gdLst>
                    <a:gd name="G0" fmla="+- 0 0 0"/>
                    <a:gd name="G1" fmla="+- 21230 0 0"/>
                    <a:gd name="G2" fmla="+- 21600 0 0"/>
                    <a:gd name="T0" fmla="*/ 3983 w 21600"/>
                    <a:gd name="T1" fmla="*/ 0 h 42174"/>
                    <a:gd name="T2" fmla="*/ 5281 w 21600"/>
                    <a:gd name="T3" fmla="*/ 42174 h 42174"/>
                    <a:gd name="T4" fmla="*/ 0 w 21600"/>
                    <a:gd name="T5" fmla="*/ 21230 h 42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74" fill="none" extrusionOk="0">
                      <a:moveTo>
                        <a:pt x="3982" y="0"/>
                      </a:moveTo>
                      <a:cubicBezTo>
                        <a:pt x="14198" y="1916"/>
                        <a:pt x="21600" y="10836"/>
                        <a:pt x="21600" y="21230"/>
                      </a:cubicBezTo>
                      <a:cubicBezTo>
                        <a:pt x="21600" y="31125"/>
                        <a:pt x="14876" y="39755"/>
                        <a:pt x="5281" y="42174"/>
                      </a:cubicBezTo>
                    </a:path>
                    <a:path w="21600" h="42174" stroke="0" extrusionOk="0">
                      <a:moveTo>
                        <a:pt x="3982" y="0"/>
                      </a:moveTo>
                      <a:cubicBezTo>
                        <a:pt x="14198" y="1916"/>
                        <a:pt x="21600" y="10836"/>
                        <a:pt x="21600" y="21230"/>
                      </a:cubicBezTo>
                      <a:cubicBezTo>
                        <a:pt x="21600" y="31125"/>
                        <a:pt x="14876" y="39755"/>
                        <a:pt x="5281" y="42174"/>
                      </a:cubicBezTo>
                      <a:lnTo>
                        <a:pt x="0" y="21230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" name="Arc 738"/>
                <p:cNvSpPr>
                  <a:spLocks noChangeAspect="1"/>
                </p:cNvSpPr>
                <p:nvPr/>
              </p:nvSpPr>
              <p:spPr bwMode="auto">
                <a:xfrm>
                  <a:off x="3239" y="3285"/>
                  <a:ext cx="91" cy="206"/>
                </a:xfrm>
                <a:custGeom>
                  <a:avLst/>
                  <a:gdLst>
                    <a:gd name="G0" fmla="+- 0 0 0"/>
                    <a:gd name="G1" fmla="+- 21182 0 0"/>
                    <a:gd name="G2" fmla="+- 21600 0 0"/>
                    <a:gd name="T0" fmla="*/ 4230 w 21600"/>
                    <a:gd name="T1" fmla="*/ 0 h 42028"/>
                    <a:gd name="T2" fmla="*/ 5658 w 21600"/>
                    <a:gd name="T3" fmla="*/ 42028 h 42028"/>
                    <a:gd name="T4" fmla="*/ 0 w 21600"/>
                    <a:gd name="T5" fmla="*/ 21182 h 420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28" fill="none" extrusionOk="0">
                      <a:moveTo>
                        <a:pt x="4229" y="0"/>
                      </a:moveTo>
                      <a:cubicBezTo>
                        <a:pt x="14329" y="2017"/>
                        <a:pt x="21600" y="10883"/>
                        <a:pt x="21600" y="21182"/>
                      </a:cubicBezTo>
                      <a:cubicBezTo>
                        <a:pt x="21600" y="30932"/>
                        <a:pt x="15067" y="39473"/>
                        <a:pt x="5657" y="42027"/>
                      </a:cubicBezTo>
                    </a:path>
                    <a:path w="21600" h="42028" stroke="0" extrusionOk="0">
                      <a:moveTo>
                        <a:pt x="4229" y="0"/>
                      </a:moveTo>
                      <a:cubicBezTo>
                        <a:pt x="14329" y="2017"/>
                        <a:pt x="21600" y="10883"/>
                        <a:pt x="21600" y="21182"/>
                      </a:cubicBezTo>
                      <a:cubicBezTo>
                        <a:pt x="21600" y="30932"/>
                        <a:pt x="15067" y="39473"/>
                        <a:pt x="5657" y="42027"/>
                      </a:cubicBezTo>
                      <a:lnTo>
                        <a:pt x="0" y="21182"/>
                      </a:lnTo>
                      <a:close/>
                    </a:path>
                  </a:pathLst>
                </a:custGeom>
                <a:noFill/>
                <a:ln w="4826">
                  <a:solidFill>
                    <a:srgbClr val="004C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6" name="Arc 739"/>
              <p:cNvSpPr>
                <a:spLocks noChangeAspect="1"/>
              </p:cNvSpPr>
              <p:nvPr/>
            </p:nvSpPr>
            <p:spPr bwMode="auto">
              <a:xfrm>
                <a:off x="3207" y="3304"/>
                <a:ext cx="82" cy="179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5 w 21600"/>
                  <a:gd name="T1" fmla="*/ 0 h 41964"/>
                  <a:gd name="T2" fmla="*/ 5773 w 21600"/>
                  <a:gd name="T3" fmla="*/ 41964 h 41964"/>
                  <a:gd name="T4" fmla="*/ 0 w 21600"/>
                  <a:gd name="T5" fmla="*/ 21150 h 41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64" fill="none" extrusionOk="0">
                    <a:moveTo>
                      <a:pt x="4385" y="-1"/>
                    </a:moveTo>
                    <a:cubicBezTo>
                      <a:pt x="14411" y="2078"/>
                      <a:pt x="21600" y="10910"/>
                      <a:pt x="21600" y="21150"/>
                    </a:cubicBezTo>
                    <a:cubicBezTo>
                      <a:pt x="21600" y="30855"/>
                      <a:pt x="15125" y="39370"/>
                      <a:pt x="5773" y="41964"/>
                    </a:cubicBezTo>
                  </a:path>
                  <a:path w="21600" h="41964" stroke="0" extrusionOk="0">
                    <a:moveTo>
                      <a:pt x="4385" y="-1"/>
                    </a:moveTo>
                    <a:cubicBezTo>
                      <a:pt x="14411" y="2078"/>
                      <a:pt x="21600" y="10910"/>
                      <a:pt x="21600" y="21150"/>
                    </a:cubicBezTo>
                    <a:cubicBezTo>
                      <a:pt x="21600" y="30855"/>
                      <a:pt x="15125" y="39370"/>
                      <a:pt x="5773" y="41964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Arc 740"/>
              <p:cNvSpPr>
                <a:spLocks noChangeAspect="1"/>
              </p:cNvSpPr>
              <p:nvPr/>
            </p:nvSpPr>
            <p:spPr bwMode="auto">
              <a:xfrm>
                <a:off x="3173" y="3315"/>
                <a:ext cx="71" cy="155"/>
              </a:xfrm>
              <a:custGeom>
                <a:avLst/>
                <a:gdLst>
                  <a:gd name="G0" fmla="+- 0 0 0"/>
                  <a:gd name="G1" fmla="+- 21187 0 0"/>
                  <a:gd name="G2" fmla="+- 21600 0 0"/>
                  <a:gd name="T0" fmla="*/ 4204 w 21600"/>
                  <a:gd name="T1" fmla="*/ 0 h 42083"/>
                  <a:gd name="T2" fmla="*/ 5470 w 21600"/>
                  <a:gd name="T3" fmla="*/ 42083 h 42083"/>
                  <a:gd name="T4" fmla="*/ 0 w 21600"/>
                  <a:gd name="T5" fmla="*/ 21187 h 4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3" fill="none" extrusionOk="0">
                    <a:moveTo>
                      <a:pt x="4203" y="0"/>
                    </a:moveTo>
                    <a:cubicBezTo>
                      <a:pt x="14315" y="2006"/>
                      <a:pt x="21600" y="10878"/>
                      <a:pt x="21600" y="21187"/>
                    </a:cubicBezTo>
                    <a:cubicBezTo>
                      <a:pt x="21600" y="31009"/>
                      <a:pt x="14972" y="39595"/>
                      <a:pt x="5469" y="42082"/>
                    </a:cubicBezTo>
                  </a:path>
                  <a:path w="21600" h="42083" stroke="0" extrusionOk="0">
                    <a:moveTo>
                      <a:pt x="4203" y="0"/>
                    </a:moveTo>
                    <a:cubicBezTo>
                      <a:pt x="14315" y="2006"/>
                      <a:pt x="21600" y="10878"/>
                      <a:pt x="21600" y="21187"/>
                    </a:cubicBezTo>
                    <a:cubicBezTo>
                      <a:pt x="21600" y="31009"/>
                      <a:pt x="14972" y="39595"/>
                      <a:pt x="5469" y="42082"/>
                    </a:cubicBezTo>
                    <a:lnTo>
                      <a:pt x="0" y="21187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Arc 741"/>
              <p:cNvSpPr>
                <a:spLocks noChangeAspect="1"/>
              </p:cNvSpPr>
              <p:nvPr/>
            </p:nvSpPr>
            <p:spPr bwMode="auto">
              <a:xfrm>
                <a:off x="3145" y="3337"/>
                <a:ext cx="61" cy="119"/>
              </a:xfrm>
              <a:custGeom>
                <a:avLst/>
                <a:gdLst>
                  <a:gd name="G0" fmla="+- 0 0 0"/>
                  <a:gd name="G1" fmla="+- 21133 0 0"/>
                  <a:gd name="G2" fmla="+- 21600 0 0"/>
                  <a:gd name="T0" fmla="*/ 4467 w 21600"/>
                  <a:gd name="T1" fmla="*/ 0 h 41902"/>
                  <a:gd name="T2" fmla="*/ 5933 w 21600"/>
                  <a:gd name="T3" fmla="*/ 41902 h 41902"/>
                  <a:gd name="T4" fmla="*/ 0 w 21600"/>
                  <a:gd name="T5" fmla="*/ 21133 h 4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02" fill="none" extrusionOk="0">
                    <a:moveTo>
                      <a:pt x="4467" y="-1"/>
                    </a:moveTo>
                    <a:cubicBezTo>
                      <a:pt x="14454" y="2110"/>
                      <a:pt x="21600" y="10925"/>
                      <a:pt x="21600" y="21133"/>
                    </a:cubicBezTo>
                    <a:cubicBezTo>
                      <a:pt x="21600" y="30777"/>
                      <a:pt x="15206" y="39253"/>
                      <a:pt x="5933" y="41902"/>
                    </a:cubicBezTo>
                  </a:path>
                  <a:path w="21600" h="41902" stroke="0" extrusionOk="0">
                    <a:moveTo>
                      <a:pt x="4467" y="-1"/>
                    </a:moveTo>
                    <a:cubicBezTo>
                      <a:pt x="14454" y="2110"/>
                      <a:pt x="21600" y="10925"/>
                      <a:pt x="21600" y="21133"/>
                    </a:cubicBezTo>
                    <a:cubicBezTo>
                      <a:pt x="21600" y="30777"/>
                      <a:pt x="15206" y="39253"/>
                      <a:pt x="5933" y="41902"/>
                    </a:cubicBezTo>
                    <a:lnTo>
                      <a:pt x="0" y="21133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Arc 742"/>
              <p:cNvSpPr>
                <a:spLocks noChangeAspect="1"/>
              </p:cNvSpPr>
              <p:nvPr/>
            </p:nvSpPr>
            <p:spPr bwMode="auto">
              <a:xfrm>
                <a:off x="3134" y="3354"/>
                <a:ext cx="37" cy="91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7 w 21600"/>
                  <a:gd name="T1" fmla="*/ 0 h 42152"/>
                  <a:gd name="T2" fmla="*/ 5333 w 21600"/>
                  <a:gd name="T3" fmla="*/ 42152 h 42152"/>
                  <a:gd name="T4" fmla="*/ 0 w 21600"/>
                  <a:gd name="T5" fmla="*/ 21221 h 4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52" fill="none" extrusionOk="0">
                    <a:moveTo>
                      <a:pt x="4027" y="-1"/>
                    </a:moveTo>
                    <a:cubicBezTo>
                      <a:pt x="14221" y="1934"/>
                      <a:pt x="21600" y="10844"/>
                      <a:pt x="21600" y="21221"/>
                    </a:cubicBezTo>
                    <a:cubicBezTo>
                      <a:pt x="21600" y="31096"/>
                      <a:pt x="14902" y="39714"/>
                      <a:pt x="5333" y="42152"/>
                    </a:cubicBezTo>
                  </a:path>
                  <a:path w="21600" h="42152" stroke="0" extrusionOk="0">
                    <a:moveTo>
                      <a:pt x="4027" y="-1"/>
                    </a:moveTo>
                    <a:cubicBezTo>
                      <a:pt x="14221" y="1934"/>
                      <a:pt x="21600" y="10844"/>
                      <a:pt x="21600" y="21221"/>
                    </a:cubicBezTo>
                    <a:cubicBezTo>
                      <a:pt x="21600" y="31096"/>
                      <a:pt x="14902" y="39714"/>
                      <a:pt x="5333" y="42152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826">
                <a:solidFill>
                  <a:srgbClr val="004C7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206" name="Picture 816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5624831"/>
              <a:ext cx="642942" cy="612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7" name="TextBox 206"/>
            <p:cNvSpPr txBox="1"/>
            <p:nvPr/>
          </p:nvSpPr>
          <p:spPr>
            <a:xfrm>
              <a:off x="6969637" y="572510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……</a:t>
              </a:r>
              <a:endParaRPr lang="en-US" dirty="0"/>
            </a:p>
          </p:txBody>
        </p:sp>
        <p:pic>
          <p:nvPicPr>
            <p:cNvPr id="20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384" y="4653136"/>
              <a:ext cx="576064" cy="52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1616" y="4627427"/>
              <a:ext cx="576064" cy="52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5832" y="4653136"/>
              <a:ext cx="576064" cy="52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58080" y="4581128"/>
              <a:ext cx="576064" cy="52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" name="Picture 37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3424" y="5517232"/>
              <a:ext cx="500062" cy="576262"/>
            </a:xfrm>
            <a:prstGeom prst="rect">
              <a:avLst/>
            </a:prstGeom>
            <a:noFill/>
          </p:spPr>
        </p:pic>
        <p:pic>
          <p:nvPicPr>
            <p:cNvPr id="213" name="Picture 37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5650" y="5517232"/>
              <a:ext cx="500062" cy="576262"/>
            </a:xfrm>
            <a:prstGeom prst="rect">
              <a:avLst/>
            </a:prstGeom>
            <a:noFill/>
          </p:spPr>
        </p:pic>
        <p:pic>
          <p:nvPicPr>
            <p:cNvPr id="214" name="Picture 37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61874" y="5589240"/>
              <a:ext cx="500062" cy="576262"/>
            </a:xfrm>
            <a:prstGeom prst="rect">
              <a:avLst/>
            </a:prstGeom>
            <a:noFill/>
          </p:spPr>
        </p:pic>
        <p:pic>
          <p:nvPicPr>
            <p:cNvPr id="215" name="Picture 37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66130" y="5661050"/>
              <a:ext cx="500062" cy="576262"/>
            </a:xfrm>
            <a:prstGeom prst="rect">
              <a:avLst/>
            </a:prstGeom>
            <a:noFill/>
          </p:spPr>
        </p:pic>
        <p:pic>
          <p:nvPicPr>
            <p:cNvPr id="21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9711" y="2060848"/>
              <a:ext cx="1872209" cy="5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7" name="Straight Connector 216"/>
            <p:cNvCxnSpPr/>
            <p:nvPr/>
          </p:nvCxnSpPr>
          <p:spPr>
            <a:xfrm>
              <a:off x="3851920" y="2420888"/>
              <a:ext cx="158417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/>
            <p:cNvSpPr txBox="1"/>
            <p:nvPr/>
          </p:nvSpPr>
          <p:spPr>
            <a:xfrm>
              <a:off x="323528" y="2267581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SummitX450-24T</a:t>
              </a:r>
              <a:endParaRPr lang="en-US" sz="14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07504" y="1988840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SNNU-Agg-BGQ-</a:t>
              </a:r>
              <a:r>
                <a:rPr lang="en-US" altLang="zh-CN" sz="1400" dirty="0" smtClean="0"/>
                <a:t>KJL</a:t>
              </a:r>
              <a:r>
                <a:rPr lang="en-US" sz="1400" dirty="0" smtClean="0"/>
                <a:t>-0</a:t>
              </a:r>
              <a:endParaRPr lang="en-US" sz="14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33344" y="472514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AP</a:t>
              </a:r>
              <a:endParaRPr lang="en-US" sz="14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521576" y="472514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AP</a:t>
              </a:r>
              <a:endParaRPr lang="en-US" sz="14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465792" y="472514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AP</a:t>
              </a:r>
              <a:endParaRPr lang="en-US" sz="14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698040" y="472514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AP</a:t>
              </a:r>
              <a:endParaRPr lang="en-US" sz="14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61336" y="3717032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千兆</a:t>
              </a:r>
              <a:r>
                <a:rPr lang="en-US" altLang="zh-CN" sz="1400" dirty="0" err="1" smtClean="0"/>
                <a:t>PoE</a:t>
              </a:r>
              <a:r>
                <a:rPr lang="zh-CN" altLang="en-US" sz="1400" dirty="0" smtClean="0"/>
                <a:t>交换机</a:t>
              </a:r>
              <a:endParaRPr lang="en-US" sz="14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377560" y="3697287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千兆</a:t>
              </a:r>
              <a:r>
                <a:rPr lang="en-US" altLang="zh-CN" sz="1400" dirty="0" err="1" smtClean="0"/>
                <a:t>PoE</a:t>
              </a:r>
              <a:r>
                <a:rPr lang="zh-CN" altLang="en-US" sz="1400" dirty="0" smtClean="0"/>
                <a:t>交换机</a:t>
              </a:r>
              <a:endParaRPr lang="en-US" sz="14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249768" y="3697287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千兆</a:t>
              </a:r>
              <a:r>
                <a:rPr lang="en-US" altLang="zh-CN" sz="1400" dirty="0" err="1" smtClean="0"/>
                <a:t>PoE</a:t>
              </a:r>
              <a:r>
                <a:rPr lang="zh-CN" altLang="en-US" sz="1400" dirty="0" smtClean="0"/>
                <a:t>交换机</a:t>
              </a:r>
              <a:endParaRPr lang="en-US" sz="14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6338000" y="3717032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/>
                <a:t>千兆</a:t>
              </a:r>
              <a:r>
                <a:rPr lang="en-US" altLang="zh-CN" sz="1400" dirty="0" err="1" smtClean="0"/>
                <a:t>PoE</a:t>
              </a:r>
              <a:r>
                <a:rPr lang="zh-CN" altLang="en-US" sz="1400" dirty="0" smtClean="0"/>
                <a:t>交换机</a:t>
              </a:r>
              <a:endParaRPr lang="en-US" sz="1400" dirty="0"/>
            </a:p>
          </p:txBody>
        </p:sp>
        <p:pic>
          <p:nvPicPr>
            <p:cNvPr id="228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 flipV="1">
              <a:off x="3491880" y="764704"/>
              <a:ext cx="1605644" cy="14401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r="5400000" sy="-100000" algn="bl" rotWithShape="0"/>
            </a:effectLst>
            <a:extLst/>
          </p:spPr>
        </p:pic>
        <p:cxnSp>
          <p:nvCxnSpPr>
            <p:cNvPr id="229" name="Straight Connector 228"/>
            <p:cNvCxnSpPr/>
            <p:nvPr/>
          </p:nvCxnSpPr>
          <p:spPr>
            <a:xfrm>
              <a:off x="5076056" y="836712"/>
              <a:ext cx="35719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/>
            <p:cNvSpPr txBox="1"/>
            <p:nvPr/>
          </p:nvSpPr>
          <p:spPr>
            <a:xfrm>
              <a:off x="4067943" y="456928"/>
              <a:ext cx="683031" cy="36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</a:t>
              </a:r>
              <a:endParaRPr lang="en-US" sz="1400" dirty="0"/>
            </a:p>
          </p:txBody>
        </p:sp>
        <p:pic>
          <p:nvPicPr>
            <p:cNvPr id="23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 flipV="1">
              <a:off x="7092280" y="3356992"/>
              <a:ext cx="1605644" cy="14401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r="5400000" sy="-100000" algn="bl" rotWithShape="0"/>
            </a:effectLst>
            <a:extLst/>
          </p:spPr>
        </p:pic>
        <p:cxnSp>
          <p:nvCxnSpPr>
            <p:cNvPr id="232" name="Straight Connector 231"/>
            <p:cNvCxnSpPr/>
            <p:nvPr/>
          </p:nvCxnSpPr>
          <p:spPr>
            <a:xfrm flipH="1" flipV="1">
              <a:off x="7807966" y="2708920"/>
              <a:ext cx="4394" cy="648072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8028383" y="3481263"/>
              <a:ext cx="758458" cy="36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20964852"/>
      </p:ext>
    </p:extLst>
  </p:cSld>
  <p:clrMapOvr>
    <a:masterClrMapping/>
  </p:clrMapOvr>
</p:sld>
</file>

<file path=ppt/theme/theme1.xml><?xml version="1.0" encoding="utf-8"?>
<a:theme xmlns:a="http://schemas.openxmlformats.org/drawingml/2006/main" name="Extreme.Overview.2012">
  <a:themeElements>
    <a:clrScheme name="Custom 3">
      <a:dk1>
        <a:sysClr val="windowText" lastClr="000000"/>
      </a:dk1>
      <a:lt1>
        <a:sysClr val="window" lastClr="FFFFFF"/>
      </a:lt1>
      <a:dk2>
        <a:srgbClr val="2C2542"/>
      </a:dk2>
      <a:lt2>
        <a:srgbClr val="EEECE1"/>
      </a:lt2>
      <a:accent1>
        <a:srgbClr val="584A83"/>
      </a:accent1>
      <a:accent2>
        <a:srgbClr val="427D97"/>
      </a:accent2>
      <a:accent3>
        <a:srgbClr val="5E926E"/>
      </a:accent3>
      <a:accent4>
        <a:srgbClr val="A3C200"/>
      </a:accent4>
      <a:accent5>
        <a:srgbClr val="777777"/>
      </a:accent5>
      <a:accent6>
        <a:srgbClr val="3F3F3F"/>
      </a:accent6>
      <a:hlink>
        <a:srgbClr val="0000FF"/>
      </a:hlink>
      <a:folHlink>
        <a:srgbClr val="800080"/>
      </a:folHlink>
    </a:clrScheme>
    <a:fontScheme name="Extr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 marL="228600" marR="0" indent="-228600" algn="l" defTabSz="914400" rtl="0" eaLnBrk="1" fontAlgn="auto" latinLnBrk="0" hangingPunct="1">
          <a:lnSpc>
            <a:spcPct val="85000"/>
          </a:lnSpc>
          <a:spcBef>
            <a:spcPts val="120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2800" b="0" i="0" u="none" strike="noStrike" kern="1200" cap="none" spc="0" normalizeH="0" baseline="0" noProof="0" smtClean="0">
            <a:ln>
              <a:noFill/>
            </a:ln>
            <a:solidFill>
              <a:srgbClr val="74639B"/>
            </a:solidFill>
            <a:effectLst/>
            <a:uLnTx/>
            <a:uFillTx/>
            <a:latin typeface="Arial Narrow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Extreme.Overview.2012.thmx</Template>
  <TotalTime>5412</TotalTime>
  <Words>430</Words>
  <Application>Microsoft Office PowerPoint</Application>
  <PresentationFormat>全屏显示(4:3)</PresentationFormat>
  <Paragraphs>202</Paragraphs>
  <Slides>10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Extreme.Overview.2012</vt:lpstr>
      <vt:lpstr>位图图像</vt:lpstr>
      <vt:lpstr>中国区部分教育行业用户名单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Specialist24</dc:creator>
  <cp:lastModifiedBy>Anthony Shi</cp:lastModifiedBy>
  <cp:revision>353</cp:revision>
  <dcterms:created xsi:type="dcterms:W3CDTF">2010-06-17T16:23:15Z</dcterms:created>
  <dcterms:modified xsi:type="dcterms:W3CDTF">2014-04-22T02:01:31Z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serID">
    <vt:lpwstr>2336</vt:lpwstr>
  </property>
  <property fmtid="{D5CDD505-2E9C-101B-9397-08002B2CF9AE}" pid="3" name="Offisync_IsFrozen">
    <vt:lpwstr>False</vt:lpwstr>
  </property>
  <property fmtid="{D5CDD505-2E9C-101B-9397-08002B2CF9AE}" pid="4" name="Offisync_UpdateToken">
    <vt:lpwstr>4</vt:lpwstr>
  </property>
  <property fmtid="{D5CDD505-2E9C-101B-9397-08002B2CF9AE}" pid="5" name="Offisync_ProviderName">
    <vt:lpwstr>Jive</vt:lpwstr>
  </property>
  <property fmtid="{D5CDD505-2E9C-101B-9397-08002B2CF9AE}" pid="6" name="Offisync_FolderId">
    <vt:lpwstr/>
  </property>
  <property fmtid="{D5CDD505-2E9C-101B-9397-08002B2CF9AE}" pid="7" name="Offisync_UniqueId">
    <vt:lpwstr>1993</vt:lpwstr>
  </property>
  <property fmtid="{D5CDD505-2E9C-101B-9397-08002B2CF9AE}" pid="8" name="Offisync_Username">
    <vt:lpwstr>rkarnbach</vt:lpwstr>
  </property>
  <property fmtid="{D5CDD505-2E9C-101B-9397-08002B2CF9AE}" pid="9" name="Offisync_SaveTime">
    <vt:lpwstr/>
  </property>
  <property fmtid="{D5CDD505-2E9C-101B-9397-08002B2CF9AE}" pid="10" name="Offisync_IsSaved">
    <vt:lpwstr>False</vt:lpwstr>
  </property>
  <property fmtid="{D5CDD505-2E9C-101B-9397-08002B2CF9AE}" pid="11" name="Offisync_ProviderInitializationData">
    <vt:lpwstr>https://basecamp.extremenetworks.com</vt:lpwstr>
  </property>
  <property fmtid="{D5CDD505-2E9C-101B-9397-08002B2CF9AE}" pid="12" name="Offisync_FileTitle">
    <vt:lpwstr/>
  </property>
</Properties>
</file>